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  <p:sldMasterId id="2147483791" r:id="rId2"/>
    <p:sldMasterId id="2147483807" r:id="rId3"/>
  </p:sldMasterIdLst>
  <p:notesMasterIdLst>
    <p:notesMasterId r:id="rId65"/>
  </p:notesMasterIdLst>
  <p:handoutMasterIdLst>
    <p:handoutMasterId r:id="rId66"/>
  </p:handoutMasterIdLst>
  <p:sldIdLst>
    <p:sldId id="283" r:id="rId4"/>
    <p:sldId id="311" r:id="rId5"/>
    <p:sldId id="288" r:id="rId6"/>
    <p:sldId id="313" r:id="rId7"/>
    <p:sldId id="312" r:id="rId8"/>
    <p:sldId id="310" r:id="rId9"/>
    <p:sldId id="369" r:id="rId10"/>
    <p:sldId id="317" r:id="rId11"/>
    <p:sldId id="319" r:id="rId12"/>
    <p:sldId id="320" r:id="rId13"/>
    <p:sldId id="321" r:id="rId14"/>
    <p:sldId id="322" r:id="rId15"/>
    <p:sldId id="301" r:id="rId16"/>
    <p:sldId id="316" r:id="rId17"/>
    <p:sldId id="304" r:id="rId18"/>
    <p:sldId id="303" r:id="rId19"/>
    <p:sldId id="323" r:id="rId20"/>
    <p:sldId id="318" r:id="rId21"/>
    <p:sldId id="324" r:id="rId22"/>
    <p:sldId id="325" r:id="rId23"/>
    <p:sldId id="305" r:id="rId24"/>
    <p:sldId id="306" r:id="rId25"/>
    <p:sldId id="299" r:id="rId26"/>
    <p:sldId id="314" r:id="rId27"/>
    <p:sldId id="326" r:id="rId28"/>
    <p:sldId id="327" r:id="rId29"/>
    <p:sldId id="328" r:id="rId30"/>
    <p:sldId id="337" r:id="rId31"/>
    <p:sldId id="330" r:id="rId32"/>
    <p:sldId id="338" r:id="rId33"/>
    <p:sldId id="332" r:id="rId34"/>
    <p:sldId id="339" r:id="rId35"/>
    <p:sldId id="334" r:id="rId36"/>
    <p:sldId id="340" r:id="rId37"/>
    <p:sldId id="336" r:id="rId38"/>
    <p:sldId id="341" r:id="rId39"/>
    <p:sldId id="371" r:id="rId40"/>
    <p:sldId id="343" r:id="rId41"/>
    <p:sldId id="344" r:id="rId42"/>
    <p:sldId id="346" r:id="rId43"/>
    <p:sldId id="347" r:id="rId44"/>
    <p:sldId id="348" r:id="rId45"/>
    <p:sldId id="350" r:id="rId46"/>
    <p:sldId id="351" r:id="rId47"/>
    <p:sldId id="352" r:id="rId48"/>
    <p:sldId id="370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</p:sldIdLst>
  <p:sldSz cx="9906000" cy="6858000" type="A4"/>
  <p:notesSz cx="6858000" cy="9144000"/>
  <p:defaultTextStyle>
    <a:defPPr>
      <a:defRPr lang="ru-RU"/>
    </a:defPPr>
    <a:lvl1pPr marL="0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0 - Старт" id="{06305CE2-B559-E04E-993F-3B1D0C64B200}">
          <p14:sldIdLst>
            <p14:sldId id="283"/>
            <p14:sldId id="311"/>
            <p14:sldId id="288"/>
          </p14:sldIdLst>
        </p14:section>
        <p14:section name="1 - знакомство с компанией" id="{BA3BE23F-7074-F242-9735-AAB339B08696}">
          <p14:sldIdLst>
            <p14:sldId id="313"/>
            <p14:sldId id="312"/>
            <p14:sldId id="310"/>
            <p14:sldId id="369"/>
            <p14:sldId id="317"/>
            <p14:sldId id="319"/>
            <p14:sldId id="320"/>
            <p14:sldId id="321"/>
            <p14:sldId id="322"/>
            <p14:sldId id="301"/>
            <p14:sldId id="316"/>
            <p14:sldId id="304"/>
            <p14:sldId id="303"/>
            <p14:sldId id="323"/>
            <p14:sldId id="318"/>
            <p14:sldId id="324"/>
            <p14:sldId id="325"/>
            <p14:sldId id="305"/>
            <p14:sldId id="306"/>
            <p14:sldId id="299"/>
            <p14:sldId id="314"/>
            <p14:sldId id="326"/>
            <p14:sldId id="327"/>
            <p14:sldId id="328"/>
            <p14:sldId id="337"/>
            <p14:sldId id="330"/>
            <p14:sldId id="338"/>
            <p14:sldId id="332"/>
            <p14:sldId id="339"/>
            <p14:sldId id="334"/>
            <p14:sldId id="340"/>
            <p14:sldId id="336"/>
            <p14:sldId id="341"/>
            <p14:sldId id="371"/>
            <p14:sldId id="343"/>
            <p14:sldId id="344"/>
            <p14:sldId id="346"/>
            <p14:sldId id="347"/>
            <p14:sldId id="348"/>
            <p14:sldId id="350"/>
            <p14:sldId id="351"/>
            <p14:sldId id="352"/>
            <p14:sldId id="370"/>
          </p14:sldIdLst>
        </p14:section>
        <p14:section name="2 - Корп культура" id="{9B9DE7F3-E6E3-C147-BD0E-5D220C8D9B44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3 - HR стратегия" id="{5C7EFF6B-A139-4848-AA5D-79DDB442F530}">
          <p14:sldIdLst>
            <p14:sldId id="361"/>
            <p14:sldId id="362"/>
            <p14:sldId id="363"/>
            <p14:sldId id="364"/>
            <p14:sldId id="365"/>
          </p14:sldIdLst>
        </p14:section>
        <p14:section name="4 - Финал" id="{312C2DBF-8D36-B44D-900E-321E0DC67DAE}">
          <p14:sldIdLst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53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  <p15:guide id="3" pos="3143" userDrawn="1">
          <p15:clr>
            <a:srgbClr val="A4A3A4"/>
          </p15:clr>
        </p15:guide>
        <p15:guide id="4" orient="horz" pos="2568" userDrawn="1">
          <p15:clr>
            <a:srgbClr val="A4A3A4"/>
          </p15:clr>
        </p15:guide>
        <p15:guide id="5" orient="horz" pos="1366" userDrawn="1">
          <p15:clr>
            <a:srgbClr val="A4A3A4"/>
          </p15:clr>
        </p15:guide>
        <p15:guide id="6" orient="horz" pos="2069" userDrawn="1">
          <p15:clr>
            <a:srgbClr val="A4A3A4"/>
          </p15:clr>
        </p15:guide>
        <p15:guide id="7" pos="18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F41"/>
    <a:srgbClr val="FC6508"/>
    <a:srgbClr val="292835"/>
    <a:srgbClr val="000E15"/>
    <a:srgbClr val="133A51"/>
    <a:srgbClr val="D6DCE5"/>
    <a:srgbClr val="00C698"/>
    <a:srgbClr val="2889F1"/>
    <a:srgbClr val="6A6F77"/>
    <a:srgbClr val="4E7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Средний стиль 3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2" autoAdjust="0"/>
    <p:restoredTop sz="73357" autoAdjust="0"/>
  </p:normalViewPr>
  <p:slideViewPr>
    <p:cSldViewPr snapToGrid="0">
      <p:cViewPr>
        <p:scale>
          <a:sx n="75" d="100"/>
          <a:sy n="75" d="100"/>
        </p:scale>
        <p:origin x="-1296" y="0"/>
      </p:cViewPr>
      <p:guideLst>
        <p:guide orient="horz" pos="845"/>
        <p:guide orient="horz" pos="2568"/>
        <p:guide orient="horz" pos="1366"/>
        <p:guide orient="horz" pos="2069"/>
        <p:guide pos="353"/>
        <p:guide pos="3143"/>
        <p:guide pos="18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F4D15-BD59-49F7-BCA3-D8897AC47131}" type="datetimeFigureOut">
              <a:rPr lang="ru-RU" smtClean="0"/>
              <a:t>17.01.2018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12DA5-CCC0-4F08-8DB4-E6C23506F9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925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65A9F-1CC8-44DC-AA29-64B434887979}" type="datetimeFigureOut">
              <a:rPr lang="ru-RU" smtClean="0"/>
              <a:t>17.01.2018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B13CB-425E-4102-9A70-86A39929AA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55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anet.at-consulting.ru/about_us/5426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ntranet.at-consulting.ru/about_us/7091/" TargetMode="Externa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Приветствие кандидатов</a:t>
            </a:r>
          </a:p>
          <a:p>
            <a:pPr marL="342900" indent="-342900">
              <a:buAutoNum type="arabicPeriod"/>
            </a:pPr>
            <a:r>
              <a:rPr lang="ru-RU" dirty="0" smtClean="0"/>
              <a:t>Представление тренера</a:t>
            </a:r>
          </a:p>
          <a:p>
            <a:pPr marL="342900" indent="-342900">
              <a:buAutoNum type="arabicPeriod"/>
            </a:pPr>
            <a:r>
              <a:rPr lang="ru-RU" dirty="0" smtClean="0"/>
              <a:t>Озвучивание </a:t>
            </a:r>
            <a:r>
              <a:rPr lang="ru-RU" dirty="0" err="1" smtClean="0"/>
              <a:t>тайминга</a:t>
            </a:r>
            <a:r>
              <a:rPr lang="ru-RU" dirty="0" smtClean="0"/>
              <a:t> по тренингу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13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041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63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2676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621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096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 Лиге собраны более 15 лучших команд, это более 3000 сотрудников, которые зарекомендовали себя в самых сложных технологических проектах крупнейших компаний России и СНГ. Нас объединяет единая культура ведения бизнеса, основанная на доверии, энергии и экспертизе, которые отражены в каждом проекте».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490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777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Наши партнеры -</a:t>
            </a:r>
            <a:r>
              <a:rPr lang="ru-RU" baseline="0" dirty="0" smtClean="0"/>
              <a:t> ведущие компании-производители программного обеспечения</a:t>
            </a: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Партнерства с ведущими поставщиками ИТ-решений позволяют нам приобретать решения на более выгодных условиях и оказывать услуги по их внедрению и сопровождению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3584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281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88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 smtClean="0"/>
              <a:t>Озвучиваем правила работы:</a:t>
            </a:r>
            <a:r>
              <a:rPr lang="ru-RU" baseline="0" dirty="0" smtClean="0"/>
              <a:t> «активное участие», «мобильные средства связи», «вопросы вслух»</a:t>
            </a:r>
            <a:endParaRPr lang="ru-RU" dirty="0" smtClean="0"/>
          </a:p>
          <a:p>
            <a:pPr marL="342900" indent="-342900">
              <a:buAutoNum type="arabicPeriod"/>
            </a:pPr>
            <a:r>
              <a:rPr lang="ru-RU" dirty="0" smtClean="0"/>
              <a:t>Озвучиваем содержание тем тренинга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083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1548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934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107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494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</a:t>
            </a:r>
            <a:r>
              <a:rPr lang="en-US" dirty="0" smtClean="0"/>
              <a:t>CRM</a:t>
            </a:r>
            <a:r>
              <a:rPr lang="ru-RU" baseline="0" dirty="0" smtClean="0"/>
              <a:t> (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управления взаимоотношениями с клиентами)</a:t>
            </a: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CRM — это специфический подход к ведению бизнеса, при котором во главу угла деятельности компании ставится клиент. То есть, стратегия CRM предполагает создание в компании таких механизмов взаимодействия с клиентами, при которых их потребности обладают наивысшим приоритетом для предприятия. Подобная ориентированность на клиента затрагивает не только общую стратегию бизнеса компании, но и корпоративную культуру, структуру, бизнес-процессы, операции.</a:t>
            </a: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Партнеры блока – Андрей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Солодилов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Дмитрий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Сагалаев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Алексей Макеев</a:t>
            </a:r>
          </a:p>
          <a:p>
            <a:pPr marL="342900" indent="-342900">
              <a:buAutoNum type="arabicPeriod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Никита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Борисков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практика Индивидуальные решения</a:t>
            </a:r>
          </a:p>
          <a:p>
            <a:pPr marL="285750" indent="-285750">
              <a:buFontTx/>
              <a:buChar char="-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Александр Сычев, 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Siebel 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Сбербанк</a:t>
            </a:r>
          </a:p>
          <a:p>
            <a:pPr marL="285750" indent="-285750">
              <a:buFontTx/>
              <a:buChar char="-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Дмитрий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Силуянов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ЦК Росбанк</a:t>
            </a:r>
          </a:p>
          <a:p>
            <a:pPr marL="285750" indent="-285750">
              <a:buFontTx/>
              <a:buChar char="-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Александра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Розяева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практика 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BSS (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поддержки бизнеса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sz="14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Tx/>
              <a:buChar char="-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Денис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Фортунин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ЦК ОТП Банк</a:t>
            </a:r>
          </a:p>
          <a:p>
            <a:pPr marL="285750" indent="-285750">
              <a:buFontTx/>
              <a:buChar char="-"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Олег Пашинин, практика 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ECM 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Системы управления контентом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4289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Клиенты блока </a:t>
            </a:r>
            <a:r>
              <a:rPr lang="en-US" dirty="0" smtClean="0"/>
              <a:t>CRM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316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</a:t>
            </a:r>
            <a:r>
              <a:rPr lang="en-US" dirty="0" smtClean="0"/>
              <a:t>ERP</a:t>
            </a:r>
            <a:r>
              <a:rPr lang="ru-RU" dirty="0" smtClean="0"/>
              <a:t> (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Управление ресурсами предприятия)</a:t>
            </a:r>
          </a:p>
          <a:p>
            <a:pPr marL="342900" indent="-342900">
              <a:buAutoNum type="arabicPeriod"/>
            </a:pPr>
            <a:r>
              <a:rPr lang="en-US" dirty="0" smtClean="0"/>
              <a:t>ERP</a:t>
            </a:r>
            <a:r>
              <a:rPr lang="ru-RU" dirty="0" smtClean="0"/>
              <a:t> -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информационная система, которая используется для планирования и комплексной работы всех ресурсов предприятия. Это касается совершенно разнообразных процессов – от продаж и закупок, до производства и учета ключевых показателей, значимых при реализации заказов клиента. </a:t>
            </a: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Партнеры блока – Дмитрий Потапов, Алексей Черников, Антон Шубин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Мирослав </a:t>
            </a:r>
            <a:r>
              <a:rPr lang="ru-RU" dirty="0" err="1" smtClean="0"/>
              <a:t>Вуксанович</a:t>
            </a:r>
            <a:r>
              <a:rPr lang="ru-RU" dirty="0" smtClean="0"/>
              <a:t>, практика</a:t>
            </a:r>
            <a:r>
              <a:rPr lang="ru-RU" baseline="0" dirty="0" smtClean="0"/>
              <a:t> </a:t>
            </a:r>
            <a:r>
              <a:rPr lang="en-US" baseline="0" dirty="0" smtClean="0"/>
              <a:t>OSS (C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истема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поддержки операций</a:t>
            </a:r>
            <a:r>
              <a:rPr lang="en-US" baseline="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Михаил </a:t>
            </a:r>
            <a:r>
              <a:rPr lang="ru-RU" baseline="0" dirty="0" err="1" smtClean="0"/>
              <a:t>Нелькин</a:t>
            </a:r>
            <a:r>
              <a:rPr lang="ru-RU" baseline="0" dirty="0" smtClean="0"/>
              <a:t>, ЦК </a:t>
            </a:r>
            <a:r>
              <a:rPr lang="en-US" baseline="0" dirty="0" smtClean="0"/>
              <a:t>ERP</a:t>
            </a:r>
            <a:r>
              <a:rPr lang="ru-RU" baseline="0" dirty="0" smtClean="0"/>
              <a:t> Ростелеком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Алексей Черников, практика </a:t>
            </a:r>
            <a:r>
              <a:rPr lang="en-US" baseline="0" dirty="0" smtClean="0"/>
              <a:t>SAP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Антон Шубин, практика </a:t>
            </a:r>
            <a:r>
              <a:rPr lang="en-US" baseline="0" dirty="0" smtClean="0"/>
              <a:t>CPM (</a:t>
            </a:r>
            <a:r>
              <a:rPr lang="ru-RU" baseline="0" dirty="0" smtClean="0"/>
              <a:t>Управление корпоративной эффективностью</a:t>
            </a:r>
            <a:r>
              <a:rPr lang="en-US" baseline="0" dirty="0" smtClean="0"/>
              <a:t>)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Евгений Бредня, Администрация блока </a:t>
            </a:r>
            <a:r>
              <a:rPr lang="en-US" baseline="0" dirty="0" smtClean="0"/>
              <a:t>ERP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09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875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</a:t>
            </a:r>
            <a:r>
              <a:rPr lang="en-US" dirty="0" smtClean="0"/>
              <a:t>BI </a:t>
            </a:r>
            <a:r>
              <a:rPr lang="ru-RU" dirty="0" smtClean="0"/>
              <a:t>(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системы бизнес-аналитики)</a:t>
            </a: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Технологии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BI</a:t>
            </a:r>
            <a:r>
              <a:rPr lang="ru-RU" dirty="0" smtClean="0"/>
              <a:t> -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инструменты для получения и всестороннего анализа бизнес-данных. Прикладные BI-решения обеспечивают автоматизацию обработки любого объема информации о бизнесе и для бизнеса, которая жизненно необходима руководителям предприятия для принятия решений в условиях жесткой конкуренции на рынке. 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Партнеры блока – Андрей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Нугманов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Лариса 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Тен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Александр Данилов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Лариса </a:t>
            </a:r>
            <a:r>
              <a:rPr lang="ru-RU" dirty="0" err="1" smtClean="0"/>
              <a:t>Тен</a:t>
            </a:r>
            <a:r>
              <a:rPr lang="ru-RU" dirty="0" smtClean="0"/>
              <a:t>, ЦК Альфа-Банк, ВТБ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Леонид </a:t>
            </a:r>
            <a:r>
              <a:rPr lang="ru-RU" baseline="0" dirty="0" err="1" smtClean="0"/>
              <a:t>Блынский</a:t>
            </a:r>
            <a:r>
              <a:rPr lang="ru-RU" baseline="0" dirty="0" smtClean="0"/>
              <a:t>, ЦК </a:t>
            </a:r>
            <a:r>
              <a:rPr lang="en-US" baseline="0" dirty="0" smtClean="0"/>
              <a:t>BI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Александр Данилов, ЦК ВК СНГ и </a:t>
            </a:r>
            <a:r>
              <a:rPr lang="ru-RU" baseline="0" dirty="0" err="1" smtClean="0"/>
              <a:t>Межинар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Владимир Бахов, практика Инновационных технологий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Александр Червяков, практика </a:t>
            </a:r>
            <a:r>
              <a:rPr lang="en-US" baseline="0" dirty="0" err="1" smtClean="0"/>
              <a:t>BigData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Татьяна </a:t>
            </a:r>
            <a:r>
              <a:rPr lang="ru-RU" baseline="0" dirty="0" err="1" smtClean="0"/>
              <a:t>Стащук</a:t>
            </a:r>
            <a:r>
              <a:rPr lang="ru-RU" baseline="0" dirty="0" smtClean="0"/>
              <a:t>, практика решений для финансового рынка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Юрий Колбасин, практика </a:t>
            </a:r>
            <a:r>
              <a:rPr lang="en-US" baseline="0" dirty="0" smtClean="0"/>
              <a:t>TML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Дмитрий Гордеев, ЦК Сбербанк РФ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017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85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r>
              <a:rPr lang="ru-RU" sz="1100" dirty="0" smtClean="0"/>
              <a:t>1. Знакомства с кандидатами</a:t>
            </a:r>
            <a:r>
              <a:rPr lang="ru-RU" sz="1100" baseline="0" dirty="0" smtClean="0"/>
              <a:t>. Формат возможен индивидуальный или парный.</a:t>
            </a:r>
          </a:p>
          <a:p>
            <a:r>
              <a:rPr lang="ru-RU" sz="1100" baseline="0" dirty="0" smtClean="0"/>
              <a:t>Индивидуальный - приветствие по вопросам слайда.</a:t>
            </a:r>
          </a:p>
          <a:p>
            <a:r>
              <a:rPr lang="ru-RU" sz="1100" baseline="0" dirty="0" smtClean="0"/>
              <a:t>Парный - упражнение «Интервью». </a:t>
            </a:r>
            <a:r>
              <a:rPr lang="ru-RU" sz="10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Участники разбиваются на пары и в течение 10 минут беседуют со своим партнером, пытаясь узнать о нем как можно больше. </a:t>
            </a:r>
            <a:endParaRPr lang="en-US" sz="105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0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Затем каждый готовит краткое представление своего собеседника. Главная задача - подчеркнуть его индивидуальность, непохожесть на других. </a:t>
            </a:r>
            <a:endParaRPr lang="en-US" sz="105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0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После чего участники по очереди представляют друг друга.</a:t>
            </a:r>
          </a:p>
          <a:p>
            <a:r>
              <a:rPr lang="ru-RU" sz="105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ru-RU" sz="105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Тренер подводит итог знакомства и переходит к первому блоку «Знакомство с компанией»</a:t>
            </a:r>
            <a:endParaRPr lang="ru-RU" sz="11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298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Прикладных проектов</a:t>
            </a:r>
            <a:endParaRPr lang="ru-R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Ключевые направления блока: автоматизация сервисов, которые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государственные структуры оказывают гражданам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нашей страны.</a:t>
            </a:r>
          </a:p>
          <a:p>
            <a:pPr marL="0" indent="0">
              <a:buNone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Проект «Решения электронного правительства», внедрение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ИСОД МВД,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Мособласть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Безопасный город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Партнеры блока – Дмитрий Васильев</a:t>
            </a:r>
          </a:p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Николай </a:t>
            </a:r>
            <a:r>
              <a:rPr lang="ru-RU" dirty="0" err="1" smtClean="0"/>
              <a:t>Шалагин</a:t>
            </a:r>
            <a:r>
              <a:rPr lang="ru-RU" dirty="0" smtClean="0"/>
              <a:t>, Практика Решения ЭП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Евгений Гончаров, Практика СЗФО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Анатолий </a:t>
            </a:r>
            <a:r>
              <a:rPr lang="ru-RU" baseline="0" dirty="0" err="1" smtClean="0"/>
              <a:t>Пустарнаков</a:t>
            </a:r>
            <a:r>
              <a:rPr lang="ru-RU" baseline="0" dirty="0" smtClean="0"/>
              <a:t>, Практика внедрение ИСОД МВД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Павел Коновалов, Практика </a:t>
            </a:r>
            <a:r>
              <a:rPr lang="ru-RU" baseline="0" dirty="0" err="1" smtClean="0"/>
              <a:t>Мособласть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Антон </a:t>
            </a:r>
            <a:r>
              <a:rPr lang="ru-RU" baseline="0" dirty="0" err="1" smtClean="0"/>
              <a:t>Долгоновский</a:t>
            </a:r>
            <a:r>
              <a:rPr lang="ru-RU" baseline="0" dirty="0" smtClean="0"/>
              <a:t>, Практика Безопасный город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6946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53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Комплексного сервиса</a:t>
            </a:r>
            <a:endParaRPr lang="ru-R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Ключевые направления блока: работа с 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госзаказчиками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(МВД, </a:t>
            </a:r>
            <a:r>
              <a:rPr lang="ru-RU" sz="1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Росгвардия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Партнеры блока – Алексей 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Думнов</a:t>
            </a:r>
            <a:endParaRPr lang="ru-R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Роман </a:t>
            </a:r>
            <a:r>
              <a:rPr lang="ru-RU" dirty="0" err="1" smtClean="0"/>
              <a:t>Хавроничев</a:t>
            </a:r>
            <a:r>
              <a:rPr lang="ru-RU" dirty="0" smtClean="0"/>
              <a:t>, практика</a:t>
            </a:r>
            <a:r>
              <a:rPr lang="ru-RU" baseline="0" dirty="0" smtClean="0"/>
              <a:t> в</a:t>
            </a:r>
            <a:r>
              <a:rPr lang="ru-RU" dirty="0" smtClean="0"/>
              <a:t>недрение МВД Москва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Александр </a:t>
            </a:r>
            <a:r>
              <a:rPr lang="ru-RU" baseline="0" dirty="0" err="1" smtClean="0"/>
              <a:t>Пафнутов</a:t>
            </a:r>
            <a:r>
              <a:rPr lang="ru-RU" baseline="0" dirty="0" smtClean="0"/>
              <a:t>, практика </a:t>
            </a:r>
            <a:r>
              <a:rPr lang="en-US" baseline="0" dirty="0" smtClean="0"/>
              <a:t>ITSM</a:t>
            </a:r>
            <a:endParaRPr lang="ru-RU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Сергей Иванов, направление «Продажа оборудования»</a:t>
            </a:r>
          </a:p>
          <a:p>
            <a:pPr marL="285750" indent="-285750">
              <a:buFontTx/>
              <a:buChar char="-"/>
            </a:pPr>
            <a:r>
              <a:rPr lang="ru-RU" baseline="0" dirty="0" err="1" smtClean="0"/>
              <a:t>Тимурбулат</a:t>
            </a:r>
            <a:r>
              <a:rPr lang="ru-RU" baseline="0" dirty="0" smtClean="0"/>
              <a:t> </a:t>
            </a:r>
            <a:r>
              <a:rPr lang="ru-RU" baseline="0" dirty="0" err="1" smtClean="0"/>
              <a:t>Султангалиев</a:t>
            </a:r>
            <a:r>
              <a:rPr lang="ru-RU" baseline="0" dirty="0" smtClean="0"/>
              <a:t>, практика «Информационная безопасность»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Светлана </a:t>
            </a:r>
            <a:r>
              <a:rPr lang="ru-RU" baseline="0" dirty="0" err="1" smtClean="0"/>
              <a:t>Скрипникова</a:t>
            </a:r>
            <a:r>
              <a:rPr lang="ru-RU" baseline="0" dirty="0" smtClean="0"/>
              <a:t>, практика медицинский проектов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Алексей Синцов, направление «Инфраструктура»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Сергей </a:t>
            </a:r>
            <a:r>
              <a:rPr lang="ru-RU" baseline="0" dirty="0" err="1" smtClean="0"/>
              <a:t>Костоглод</a:t>
            </a:r>
            <a:r>
              <a:rPr lang="ru-RU" baseline="0" dirty="0" smtClean="0"/>
              <a:t>, проектный офис ИСОД МВД России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826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0520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Инновационных решений</a:t>
            </a:r>
            <a:endParaRPr lang="ru-R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Ключевые направления блока: новаторы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бизнеса, разрабатывают новые решения для государственного и коммерческого сервиса.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Партнеры блока – Игорь Хомич, Сергей 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Тиняков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Дмитрий Борцов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Григорий Пастухов, практика Спорт</a:t>
            </a:r>
            <a:endParaRPr lang="en-US" baseline="0" dirty="0" smtClean="0"/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Олег </a:t>
            </a:r>
            <a:r>
              <a:rPr lang="ru-RU" baseline="0" dirty="0" err="1" smtClean="0"/>
              <a:t>Сенчук</a:t>
            </a:r>
            <a:r>
              <a:rPr lang="ru-RU" baseline="0" dirty="0" smtClean="0"/>
              <a:t>, практика </a:t>
            </a:r>
            <a:r>
              <a:rPr lang="ru-RU" baseline="0" dirty="0" err="1" smtClean="0"/>
              <a:t>омниканальных</a:t>
            </a:r>
            <a:r>
              <a:rPr lang="ru-RU" baseline="0" dirty="0" smtClean="0"/>
              <a:t> решений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Олег Елагин, практика интеграционных решений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Сергей </a:t>
            </a:r>
            <a:r>
              <a:rPr lang="ru-RU" baseline="0" dirty="0" err="1" smtClean="0"/>
              <a:t>Сигаев</a:t>
            </a:r>
            <a:r>
              <a:rPr lang="ru-RU" baseline="0" dirty="0" smtClean="0"/>
              <a:t>, практика аутсорсинга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Давид </a:t>
            </a:r>
            <a:r>
              <a:rPr lang="ru-RU" baseline="0" dirty="0" err="1" smtClean="0"/>
              <a:t>Мартиросян</a:t>
            </a:r>
            <a:r>
              <a:rPr lang="ru-RU" baseline="0" dirty="0" smtClean="0"/>
              <a:t>, практика страховых и банковских решений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8734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090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Блок Восток</a:t>
            </a:r>
            <a:endParaRPr lang="ru-R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Ключевые направления блока: создание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развитие собственных продуктов, которые помогают автоматизировать работу госструктур Восточной части России.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Партнеры блока – Дмитрий 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Гоков</a:t>
            </a:r>
            <a:endParaRPr lang="ru-RU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Директора практик: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Владимир Высоцкий</a:t>
            </a:r>
            <a:r>
              <a:rPr lang="ru-RU" baseline="0" dirty="0" smtClean="0"/>
              <a:t>, практика </a:t>
            </a:r>
            <a:r>
              <a:rPr lang="ru-RU" b="0" u="none" baseline="0" dirty="0" smtClean="0">
                <a:solidFill>
                  <a:schemeClr val="tx2"/>
                </a:solidFill>
              </a:rPr>
              <a:t>«</a:t>
            </a:r>
            <a:r>
              <a:rPr lang="en-US" sz="1400" b="0" i="0" u="none" strike="noStrike" kern="1200" dirty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Smart-City</a:t>
            </a:r>
            <a:r>
              <a:rPr lang="ru-RU" b="0" u="none" baseline="0" dirty="0" smtClean="0">
                <a:solidFill>
                  <a:schemeClr val="tx2"/>
                </a:solidFill>
              </a:rPr>
              <a:t>»</a:t>
            </a:r>
            <a:endParaRPr lang="en-US" b="0" u="none" baseline="0" dirty="0" smtClean="0">
              <a:solidFill>
                <a:schemeClr val="tx2"/>
              </a:solidFill>
            </a:endParaRP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Илья </a:t>
            </a:r>
            <a:r>
              <a:rPr lang="ru-RU" baseline="0" dirty="0" err="1" smtClean="0"/>
              <a:t>Ештокин</a:t>
            </a:r>
            <a:r>
              <a:rPr lang="ru-RU" baseline="0" dirty="0" smtClean="0"/>
              <a:t>, практика </a:t>
            </a:r>
            <a:r>
              <a:rPr lang="ru-RU" b="0" i="0" u="none" baseline="0" dirty="0" smtClean="0">
                <a:hlinkClick r:id="rId4"/>
              </a:rPr>
              <a:t>«</a:t>
            </a:r>
            <a:r>
              <a:rPr lang="en-US" sz="1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Smart-Solutions</a:t>
            </a:r>
            <a:r>
              <a:rPr lang="ru-RU" sz="1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</a:t>
            </a:r>
            <a:endParaRPr lang="ru-RU" b="0" i="0" u="none" baseline="0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64412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Отдельное направление бизнеса – Финансовые Технологии</a:t>
            </a:r>
            <a:r>
              <a:rPr lang="ru-RU" baseline="0" dirty="0" smtClean="0"/>
              <a:t> Сбербанка, выведены вне блока</a:t>
            </a:r>
            <a:endParaRPr lang="ru-RU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Ключевые направления: создание</a:t>
            </a:r>
            <a:r>
              <a:rPr lang="ru-RU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решений для Сбербанка.</a:t>
            </a:r>
            <a:endParaRPr lang="en-US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>
              <a:buAutoNum type="arabicPeriod"/>
            </a:pPr>
            <a:r>
              <a:rPr lang="ru-RU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Партнер блока – Дмитрий Гордеев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Директор направления: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Кирилл Кондратьев, </a:t>
            </a:r>
            <a:endParaRPr lang="ru-RU" b="0" i="0" u="none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3232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Подвести итог по знакомству с</a:t>
            </a:r>
            <a:r>
              <a:rPr lang="ru-RU" baseline="0" dirty="0" smtClean="0"/>
              <a:t>о структурой бизнес-подразделений</a:t>
            </a:r>
          </a:p>
          <a:p>
            <a:pPr marL="342900" indent="-342900">
              <a:buAutoNum type="arabicPeriod"/>
            </a:pPr>
            <a:r>
              <a:rPr lang="ru-RU" baseline="0" dirty="0" smtClean="0"/>
              <a:t>Рассказать вид организационной структуры в блоке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146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b="0" dirty="0" smtClean="0"/>
              <a:t>1. Административный блок =</a:t>
            </a:r>
            <a:r>
              <a:rPr lang="en-US" b="0" dirty="0" smtClean="0"/>
              <a:t>Back Office</a:t>
            </a:r>
            <a:r>
              <a:rPr lang="ru-RU" b="0" dirty="0" smtClean="0"/>
              <a:t>. Помогает</a:t>
            </a:r>
            <a:r>
              <a:rPr lang="ru-RU" b="0" baseline="0" dirty="0" smtClean="0"/>
              <a:t> сделать работу бизнеса лучше и быстрее.</a:t>
            </a:r>
          </a:p>
          <a:p>
            <a:r>
              <a:rPr lang="ru-RU" b="0" baseline="0" dirty="0" smtClean="0"/>
              <a:t>2. К кому можно обратиться:</a:t>
            </a:r>
            <a:endParaRPr lang="ru-RU" b="0" dirty="0" smtClean="0"/>
          </a:p>
          <a:p>
            <a:r>
              <a:rPr lang="ru-RU" b="1" dirty="0" smtClean="0"/>
              <a:t>Дирекция</a:t>
            </a:r>
            <a:r>
              <a:rPr lang="ru-RU" b="1" baseline="0" dirty="0" smtClean="0"/>
              <a:t> безопасности </a:t>
            </a:r>
            <a:r>
              <a:rPr lang="ru-RU" baseline="0" dirty="0" smtClean="0"/>
              <a:t>-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Антивирусная защита ("обезвреживание вирусов"), предоставление доступа к серверу хранения данных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т.д.</a:t>
            </a:r>
          </a:p>
          <a:p>
            <a:r>
              <a:rPr lang="ru-RU" b="1" dirty="0" smtClean="0"/>
              <a:t>Дирекция бизнес архитектуры – </a:t>
            </a:r>
            <a:r>
              <a:rPr lang="ru-RU" b="0" dirty="0" smtClean="0"/>
              <a:t>СЭД, </a:t>
            </a:r>
            <a:r>
              <a:rPr lang="ru-RU" b="0" dirty="0" err="1" smtClean="0"/>
              <a:t>Интранет</a:t>
            </a:r>
            <a:endParaRPr lang="ru-RU" b="0" dirty="0" smtClean="0"/>
          </a:p>
          <a:p>
            <a:r>
              <a:rPr lang="ru-RU" b="1" dirty="0" smtClean="0"/>
              <a:t>Дирекция</a:t>
            </a:r>
            <a:r>
              <a:rPr lang="ru-RU" b="1" baseline="0" dirty="0" smtClean="0"/>
              <a:t> ИТ -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Предоставление учетной записи и ящика электронной почты, получение оборудования и т.д.</a:t>
            </a:r>
          </a:p>
          <a:p>
            <a:r>
              <a:rPr lang="ru-RU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Административная дирекция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оформление пропуска, заказ гостевой парковки, отправка корреспонденции</a:t>
            </a:r>
          </a:p>
          <a:p>
            <a:r>
              <a:rPr lang="ru-RU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ФЮД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оплата счетов, согласование договоров, выплата </a:t>
            </a:r>
            <a:r>
              <a:rPr lang="ru-RU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зп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аванса и т.д.</a:t>
            </a:r>
          </a:p>
          <a:p>
            <a:r>
              <a:rPr lang="ru-RU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Дирекция маркетинга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маркетинговые материалы, визитки и т.д.</a:t>
            </a:r>
          </a:p>
          <a:p>
            <a:r>
              <a:rPr lang="ru-RU" sz="14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Дирекция по управлению персоналом </a:t>
            </a:r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подбор персонала, трудоустройство, обучение, оценка,</a:t>
            </a:r>
            <a:r>
              <a:rPr lang="ru-RU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написать статью и т.д.</a:t>
            </a:r>
            <a:endParaRPr lang="ru-RU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75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Озвучиваем темы</a:t>
            </a:r>
            <a:r>
              <a:rPr lang="ru-RU" baseline="0" dirty="0" smtClean="0"/>
              <a:t> блока, которые будем рассматривать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8083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Ключевые акценты работы Лиги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607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Мы все вместе создаем</a:t>
            </a:r>
            <a:r>
              <a:rPr lang="ru-RU" baseline="0" dirty="0" smtClean="0"/>
              <a:t> цифровую экономику страны! Ты – супергерой нашей команды.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2038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Каждому супергерою</a:t>
            </a:r>
            <a:r>
              <a:rPr lang="ru-RU" baseline="0" dirty="0" smtClean="0"/>
              <a:t> для его подвигов необходимы: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Штаб квартира (рабочий офис)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Помощник (бизнес-ассистент)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Снаряжение (оборудование, </a:t>
            </a:r>
            <a:r>
              <a:rPr lang="ru-RU" baseline="0" dirty="0" err="1" smtClean="0"/>
              <a:t>канцелярка</a:t>
            </a:r>
            <a:r>
              <a:rPr lang="ru-RU" baseline="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Возможность отслеживать свои достижения (заполнение </a:t>
            </a:r>
            <a:r>
              <a:rPr lang="en-US" baseline="0" dirty="0" err="1" smtClean="0"/>
              <a:t>TimeSheet</a:t>
            </a:r>
            <a:r>
              <a:rPr lang="ru-RU" baseline="0" dirty="0" smtClean="0"/>
              <a:t>)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717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Основные</a:t>
            </a:r>
            <a:r>
              <a:rPr lang="ru-RU" baseline="0" dirty="0" smtClean="0"/>
              <a:t> офисы Москвы</a:t>
            </a:r>
          </a:p>
          <a:p>
            <a:pPr marL="342900" indent="-342900">
              <a:buAutoNum type="arabicPeriod"/>
            </a:pPr>
            <a:r>
              <a:rPr lang="ru-RU" baseline="0" dirty="0" smtClean="0"/>
              <a:t>При </a:t>
            </a:r>
            <a:r>
              <a:rPr lang="ru-RU" baseline="0" dirty="0" err="1" smtClean="0"/>
              <a:t>вебинарах</a:t>
            </a:r>
            <a:r>
              <a:rPr lang="ru-RU" baseline="0" dirty="0" smtClean="0"/>
              <a:t> данный слайд не демонстрируется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9833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</a:t>
            </a:r>
            <a:r>
              <a:rPr lang="ru-RU" baseline="0" dirty="0" smtClean="0"/>
              <a:t> По каким вопросам можно обращаться к ассистентам</a:t>
            </a:r>
            <a:endParaRPr lang="ru-RU" dirty="0" smtClean="0"/>
          </a:p>
          <a:p>
            <a:r>
              <a:rPr lang="ru-RU" dirty="0" smtClean="0"/>
              <a:t>2. Информация о «снаряжении» - командировки, заказ специальной </a:t>
            </a:r>
            <a:r>
              <a:rPr lang="ru-RU" dirty="0" err="1" smtClean="0"/>
              <a:t>канцелярки</a:t>
            </a:r>
            <a:r>
              <a:rPr lang="ru-RU" dirty="0" smtClean="0"/>
              <a:t>, заказ оборудования</a:t>
            </a:r>
            <a:r>
              <a:rPr lang="ru-RU" baseline="0" dirty="0" smtClean="0"/>
              <a:t> и т.д.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547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dirty="0" err="1" smtClean="0">
                <a:solidFill>
                  <a:schemeClr val="bg1"/>
                </a:solidFill>
              </a:rPr>
              <a:t>Timesheet</a:t>
            </a:r>
            <a:r>
              <a:rPr lang="ru-RU" sz="1400" dirty="0" smtClean="0">
                <a:solidFill>
                  <a:schemeClr val="bg1"/>
                </a:solidFill>
              </a:rPr>
              <a:t> – нужен для того, чтобы отследить</a:t>
            </a:r>
            <a:r>
              <a:rPr lang="ru-RU" sz="1400" baseline="0" dirty="0" smtClean="0">
                <a:solidFill>
                  <a:schemeClr val="bg1"/>
                </a:solidFill>
              </a:rPr>
              <a:t> загрузку сотрудников на проекте и передать корректные данные в бухгалтерию.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aseline="0" dirty="0" smtClean="0">
                <a:solidFill>
                  <a:schemeClr val="bg1"/>
                </a:solidFill>
              </a:rPr>
              <a:t>Заполнять рекомендуем в конце недели</a:t>
            </a:r>
          </a:p>
          <a:p>
            <a:pPr marL="342900" marR="0" indent="-34290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sz="1400" baseline="0" dirty="0" smtClean="0">
                <a:solidFill>
                  <a:schemeClr val="bg1"/>
                </a:solidFill>
              </a:rPr>
              <a:t>Затраты на обучение можете списать на код «Обучение по практике»</a:t>
            </a:r>
            <a:endParaRPr lang="ru-RU" sz="1400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285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«Коллеги, у</a:t>
            </a:r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 ряда наших клиентов в соответствии с законодательством РФ проводятся регулярные проверки.</a:t>
            </a:r>
            <a:b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Это стандартные мероприятия для любой компании, которая делает проекты для крупных заказчиков, в том числе в госсекторе.</a:t>
            </a:r>
            <a:b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>В некоторых случаях при этих проверках любого из наших сотрудников могут попросить дать комментарии, которые могут быть связаны с компанией, проектом и т.д.</a:t>
            </a:r>
          </a:p>
          <a:p>
            <a:pPr marL="0" indent="0">
              <a:buNone/>
            </a:pPr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Важно понимать, что в большинстве случаев сотрудники проверяющих органов – не специалисты в области информационных технологий. Есть     риск, что ваши слова, сказанные из лучших побуждений, могут быть неверно истолкованы или записаны и в итоге нанести урон вашей компании а, следовательно, вам лично. Чтобы избежать недопонимания, предлагаем следовать трем простым правилам.</a:t>
            </a:r>
            <a: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ru-RU" sz="1600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ru-RU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вас вызвали для дачи объяснений, просто позвонили или остановили в коридоре/на улице:</a:t>
            </a:r>
            <a:b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408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Не бойтесь. Все мы (и вы тоже) не делали ничего плохого, а наоборот − качественно выполняем свою работу и реализовываем сложнейшие проекты, которыми очень гордимся.</a:t>
            </a:r>
            <a:b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408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Ведите себя вежливо, но сообщите, что готовы дать любые объяснения только в присутствии адвоката, и просите официально направить вам повестку о вызове для дачи объяснений. </a:t>
            </a:r>
            <a:b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Ссылайтесь на </a:t>
            </a:r>
            <a:r>
              <a:rPr lang="ru-RU" sz="140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 статью Конституции</a:t>
            </a:r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которая дает право не свидетельствовать против себя.</a:t>
            </a:r>
            <a:b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408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Сразу же позвоните по телефону горячей линии юридической безопасности: </a:t>
            </a:r>
            <a:b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40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+7 (903) 188-12-48 (для сотрудников ЭйТи Консалтинг) </a:t>
            </a:r>
            <a:br>
              <a:rPr lang="ru-RU" sz="140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408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+7 (969) 014-64-04 (для сотрудников других компаний Лиги)</a:t>
            </a:r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408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Сообщите о ситуации, и вам немедленно предоставят адвоката. Вместе с ним вы сможете спокойно подготовиться к встрече, а его присутствие на встрече придаст уверенности и убережет от неаккуратных комментариев или формулировок ответов.</a:t>
            </a:r>
            <a:endParaRPr lang="ru-RU" sz="1408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475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Озвучиваем основные темы второго блока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643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sz="1100" dirty="0" smtClean="0"/>
              <a:t>Корпоративная</a:t>
            </a:r>
            <a:r>
              <a:rPr lang="ru-RU" sz="1100" baseline="0" dirty="0" smtClean="0"/>
              <a:t> культура начинается с взаимоотношений коллег.</a:t>
            </a:r>
          </a:p>
          <a:p>
            <a:pPr marL="342900" indent="-342900">
              <a:buAutoNum type="arabicPeriod"/>
            </a:pPr>
            <a:r>
              <a:rPr lang="ru-RU" sz="1100" baseline="0" dirty="0" smtClean="0"/>
              <a:t>В компании принято обращаться ко всем на «Ты»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775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sz="1100" dirty="0" smtClean="0"/>
              <a:t>Компания</a:t>
            </a:r>
            <a:r>
              <a:rPr lang="ru-RU" sz="1100" baseline="0" dirty="0" smtClean="0"/>
              <a:t> приветствует разный стиль одежды, при этом есть два ключевых правила:</a:t>
            </a:r>
          </a:p>
          <a:p>
            <a:pPr marL="285750" indent="-285750">
              <a:buFontTx/>
              <a:buChar char="-"/>
            </a:pPr>
            <a:r>
              <a:rPr lang="ru-RU" sz="1100" baseline="0" dirty="0" smtClean="0"/>
              <a:t>Встреча с клиентами, переговоры – строгий офисный стиль</a:t>
            </a:r>
          </a:p>
          <a:p>
            <a:pPr marL="285750" indent="-285750">
              <a:buFontTx/>
              <a:buChar char="-"/>
            </a:pPr>
            <a:r>
              <a:rPr lang="ru-RU" sz="1100" baseline="0" dirty="0" smtClean="0"/>
              <a:t>Работаете в офисе – свободный офисный стиль, но не тапочки с ушками и пижамы </a:t>
            </a:r>
            <a:r>
              <a:rPr lang="ru-RU" sz="1100" baseline="0" dirty="0" smtClean="0">
                <a:sym typeface="Wingdings" panose="05000000000000000000" pitchFamily="2" charset="2"/>
              </a:rPr>
              <a:t>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545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История Лиги:</a:t>
            </a:r>
            <a:r>
              <a:rPr lang="ru-RU" baseline="0" dirty="0" smtClean="0"/>
              <a:t> </a:t>
            </a:r>
          </a:p>
          <a:p>
            <a:pPr marL="0" indent="0">
              <a:buNone/>
            </a:pPr>
            <a:r>
              <a:rPr lang="ru-RU" baseline="0" dirty="0" smtClean="0"/>
              <a:t>«</a:t>
            </a:r>
            <a:r>
              <a:rPr lang="ru-R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Лига Цифровой Экономики – это некоммерческая ассоциация, которая объединяет компании, такие как Философия ИТ, Р.Т Решения, 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Consulting</a:t>
            </a:r>
            <a:r>
              <a:rPr lang="ru-R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ru-RU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Все они</a:t>
            </a:r>
            <a:r>
              <a:rPr lang="ru-R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оказывают профессиональные услуги в области информационных и цифровых технологий. </a:t>
            </a:r>
            <a:r>
              <a:rPr lang="ru-R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Наша </a:t>
            </a:r>
            <a:r>
              <a:rPr lang="ru-R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задача – создавать благоприятные условия талантливым отечественным командам для эффективной работы в проектах цифровой трансформации крупнейших компаний страны.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9447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r>
              <a:rPr lang="ru-RU" sz="1100" b="0" dirty="0" smtClean="0"/>
              <a:t>1. Принципы графика работы и привилегии:</a:t>
            </a:r>
          </a:p>
          <a:p>
            <a:r>
              <a:rPr lang="ru-RU" sz="1100" b="1" dirty="0" smtClean="0"/>
              <a:t>- Такси</a:t>
            </a:r>
            <a:r>
              <a:rPr lang="ru-RU" sz="1100" baseline="0" dirty="0" smtClean="0"/>
              <a:t> (все </a:t>
            </a:r>
            <a:r>
              <a:rPr lang="ru-RU" sz="1100" baseline="0" dirty="0" err="1" smtClean="0"/>
              <a:t>юр.лица</a:t>
            </a:r>
            <a:r>
              <a:rPr lang="ru-RU" sz="1100" baseline="0" dirty="0" smtClean="0"/>
              <a:t>, Моб </a:t>
            </a:r>
            <a:r>
              <a:rPr lang="ru-RU" sz="1100" baseline="0" dirty="0" err="1" smtClean="0"/>
              <a:t>проф-лы</a:t>
            </a:r>
            <a:r>
              <a:rPr lang="ru-RU" sz="1100" baseline="0" dirty="0" smtClean="0"/>
              <a:t> – в процессе подписания) – </a:t>
            </a:r>
            <a:r>
              <a:rPr lang="ru-RU" sz="1100" baseline="0" dirty="0" err="1" smtClean="0"/>
              <a:t>Гет</a:t>
            </a:r>
            <a:r>
              <a:rPr lang="ru-RU" sz="1100" baseline="0" dirty="0" smtClean="0"/>
              <a:t> такси и Пилот, МОСКВА – после 23:00, регионы после 22:00 (при наличии поставщика)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baseline="0" dirty="0" smtClean="0"/>
              <a:t>- Питание</a:t>
            </a:r>
            <a:r>
              <a:rPr lang="ru-RU" sz="1100" baseline="0" dirty="0" smtClean="0"/>
              <a:t> – (все, </a:t>
            </a:r>
            <a:r>
              <a:rPr lang="ru-RU" sz="1100" b="1" baseline="0" dirty="0" smtClean="0"/>
              <a:t>кроме МИТ</a:t>
            </a:r>
            <a:r>
              <a:rPr lang="ru-RU" sz="1100" baseline="0" dirty="0" smtClean="0"/>
              <a:t>, Моб </a:t>
            </a:r>
            <a:r>
              <a:rPr lang="ru-RU" sz="1100" baseline="0" dirty="0" err="1" smtClean="0"/>
              <a:t>проф-лы</a:t>
            </a:r>
            <a:r>
              <a:rPr lang="ru-RU" sz="1100" baseline="0" dirty="0" smtClean="0"/>
              <a:t> – в процессе подписания), МОСКВА – после 23:00, регионы после 22:00 (при наличии поставщика)</a:t>
            </a:r>
          </a:p>
          <a:p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3167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sz="1100" dirty="0" smtClean="0"/>
              <a:t>Поскольку</a:t>
            </a:r>
            <a:r>
              <a:rPr lang="ru-RU" sz="1100" baseline="0" dirty="0" smtClean="0"/>
              <a:t> человек на работе проводит 70% своей жизни, мы создаем внутреннею семейную атмосферу.</a:t>
            </a:r>
          </a:p>
          <a:p>
            <a:pPr marL="342900" indent="-342900">
              <a:buAutoNum type="arabicPeriod"/>
            </a:pPr>
            <a:r>
              <a:rPr lang="ru-RU" sz="1100" baseline="0" dirty="0" smtClean="0"/>
              <a:t>В семье принято дарить подарки на значимые праздники – именно поэтому компания дарит подарки по случаю: Нового года, дня Вашего рождения, 8 марта и отдельный формат на 23 февраля.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13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sz="1100" b="0" dirty="0" smtClean="0"/>
              <a:t>Компания заботиться о каждом</a:t>
            </a:r>
            <a:r>
              <a:rPr lang="ru-RU" sz="1100" b="0" baseline="0" dirty="0" smtClean="0"/>
              <a:t> своем сотруднике и предлагает бонусы за вашу работу:</a:t>
            </a:r>
          </a:p>
          <a:p>
            <a:pPr marL="0" indent="0">
              <a:buNone/>
            </a:pPr>
            <a:r>
              <a:rPr lang="ru-RU" sz="1100" b="1" baseline="0" dirty="0" smtClean="0"/>
              <a:t>Зарплата</a:t>
            </a:r>
            <a:r>
              <a:rPr lang="ru-RU" sz="1100" b="0" baseline="0" dirty="0" smtClean="0"/>
              <a:t> – выплачивается на карту 2 раза в месяц (5 и 20 числа, если это выходные, то в предшествующий рабочий день)</a:t>
            </a:r>
            <a:endParaRPr lang="ru-RU" sz="1100" b="0" dirty="0" smtClean="0"/>
          </a:p>
          <a:p>
            <a:r>
              <a:rPr lang="ru-RU" sz="1100" b="1" dirty="0" smtClean="0"/>
              <a:t>ДМС – </a:t>
            </a:r>
            <a:r>
              <a:rPr lang="ru-RU" sz="1100" b="0" dirty="0" smtClean="0"/>
              <a:t>все</a:t>
            </a:r>
            <a:r>
              <a:rPr lang="ru-RU" sz="1100" b="0" baseline="0" dirty="0" smtClean="0"/>
              <a:t> юр лица – полис ДМС + полис ДМС на супруга/супругу/ребенка по корп. ценам компании</a:t>
            </a:r>
          </a:p>
          <a:p>
            <a:r>
              <a:rPr lang="ru-RU" sz="1100" b="1" baseline="0" dirty="0" smtClean="0"/>
              <a:t>Моб. Связь </a:t>
            </a:r>
            <a:r>
              <a:rPr lang="ru-RU" sz="1100" b="0" baseline="0" dirty="0" smtClean="0"/>
              <a:t>– все юр лица (</a:t>
            </a:r>
            <a:r>
              <a:rPr lang="ru-RU" sz="1100" b="0" baseline="0" dirty="0" err="1" smtClean="0"/>
              <a:t>Моб.проф-лы</a:t>
            </a:r>
            <a:r>
              <a:rPr lang="ru-RU" sz="1100" b="0" baseline="0" dirty="0" smtClean="0"/>
              <a:t> – в процессе подписания) – Билайн, размер компенсации узнавать у ассистента</a:t>
            </a:r>
          </a:p>
          <a:p>
            <a:r>
              <a:rPr lang="ru-RU" sz="1100" b="1" baseline="0" dirty="0" smtClean="0"/>
              <a:t>Бонусы по результатам работы </a:t>
            </a:r>
            <a:r>
              <a:rPr lang="ru-RU" sz="1100" b="0" baseline="0" dirty="0" smtClean="0"/>
              <a:t>– выплачиваются 2 раза в год по согласованию с Вашим менеджером</a:t>
            </a:r>
          </a:p>
          <a:p>
            <a:r>
              <a:rPr lang="ru-RU" sz="1100" b="1" baseline="0" dirty="0" smtClean="0"/>
              <a:t>Бонусы уходящим в декрет </a:t>
            </a:r>
            <a:r>
              <a:rPr lang="ru-RU" sz="1100" b="0" baseline="0" dirty="0" smtClean="0"/>
              <a:t>– только девушка после рождения малыша в размере 50 000 рублей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1884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sz="1100" dirty="0" smtClean="0"/>
              <a:t>Активный</a:t>
            </a:r>
            <a:r>
              <a:rPr lang="ru-RU" sz="1100" baseline="0" dirty="0" smtClean="0"/>
              <a:t> и молодой коллектив – есть инициативы к которым вы можете присоединиться.</a:t>
            </a:r>
            <a:endParaRPr lang="ru-RU" sz="1100" dirty="0" smtClean="0"/>
          </a:p>
          <a:p>
            <a:r>
              <a:rPr lang="ru-RU" sz="1100" dirty="0" smtClean="0"/>
              <a:t>Аренда площадки (все юр лица),</a:t>
            </a:r>
            <a:r>
              <a:rPr lang="ru-RU" sz="1100" baseline="0" dirty="0" smtClean="0"/>
              <a:t> контактные данные по ответственным можно узнать у ассистента – Могучевой Дарьи</a:t>
            </a:r>
          </a:p>
          <a:p>
            <a:r>
              <a:rPr lang="ru-RU" sz="1100" baseline="0" dirty="0" smtClean="0"/>
              <a:t>2.    По результатам испытательного срока вы можете воспользоваться 50% скидкой на абонемент в фитнес-клубы. 1.	Каждый сотрудник выбирает любой фитнес-клуб, заключает договор самостоятельно и покупает абонемент. 2.Компания компенсирует сотруднику 50% от стоимости годового абонемента, если абонемент стоит менее 40000 рублей. 3. </a:t>
            </a:r>
            <a:r>
              <a:rPr lang="ru-RU" sz="1408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Если ваш годовой абонемент дороже 40000, то компенсация рассчитывается на основании установленного лимита годового абонемента 4. Компенсацию выплачивают один раз, но не чаще 1 раза за 11 месяцев.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700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100" b="1" dirty="0" smtClean="0"/>
              <a:t>Основные темы слайда:</a:t>
            </a:r>
          </a:p>
          <a:p>
            <a:r>
              <a:rPr lang="ru-RU" sz="1100" dirty="0" smtClean="0"/>
              <a:t>Демонстрируем </a:t>
            </a:r>
            <a:r>
              <a:rPr lang="ru-RU" sz="1100" dirty="0" err="1" smtClean="0"/>
              <a:t>интранет</a:t>
            </a:r>
            <a:r>
              <a:rPr lang="ru-RU" sz="1100" dirty="0" smtClean="0"/>
              <a:t>, показываем:</a:t>
            </a:r>
          </a:p>
          <a:p>
            <a:pPr marL="285750" indent="-285750">
              <a:buFontTx/>
              <a:buChar char="-"/>
            </a:pPr>
            <a:r>
              <a:rPr lang="ru-RU" sz="1100" dirty="0" smtClean="0"/>
              <a:t>Главную страницу</a:t>
            </a:r>
          </a:p>
          <a:p>
            <a:pPr marL="285750" indent="-285750">
              <a:buFontTx/>
              <a:buChar char="-"/>
            </a:pPr>
            <a:r>
              <a:rPr lang="ru-RU" sz="1100" dirty="0" smtClean="0"/>
              <a:t>Систему</a:t>
            </a:r>
            <a:r>
              <a:rPr lang="ru-RU" sz="1100" baseline="0" dirty="0" smtClean="0"/>
              <a:t> отпусков</a:t>
            </a:r>
          </a:p>
          <a:p>
            <a:pPr marL="285750" indent="-285750">
              <a:buFontTx/>
              <a:buChar char="-"/>
            </a:pPr>
            <a:r>
              <a:rPr lang="en-US" sz="1100" baseline="0" dirty="0" smtClean="0"/>
              <a:t>Timesheet</a:t>
            </a:r>
            <a:endParaRPr lang="ru-RU" sz="1100" baseline="0" dirty="0" smtClean="0"/>
          </a:p>
          <a:p>
            <a:pPr marL="285750" indent="-285750">
              <a:buFontTx/>
              <a:buChar char="-"/>
            </a:pPr>
            <a:r>
              <a:rPr lang="ru-RU" sz="1100" baseline="0" dirty="0" smtClean="0"/>
              <a:t>Каталог сервисов</a:t>
            </a:r>
          </a:p>
          <a:p>
            <a:pPr marL="285750" indent="-285750">
              <a:buFontTx/>
              <a:buChar char="-"/>
            </a:pPr>
            <a:r>
              <a:rPr lang="en-US" sz="1100" baseline="0" dirty="0" smtClean="0"/>
              <a:t>Class</a:t>
            </a:r>
            <a:endParaRPr lang="ru-RU" sz="1100" baseline="0" dirty="0" smtClean="0"/>
          </a:p>
          <a:p>
            <a:pPr marL="285750" indent="-285750">
              <a:buFontTx/>
              <a:buChar char="-"/>
            </a:pPr>
            <a:endParaRPr lang="ru-RU" sz="1100" baseline="0" dirty="0" smtClean="0"/>
          </a:p>
          <a:p>
            <a:pPr marL="0" indent="0">
              <a:buFontTx/>
              <a:buNone/>
            </a:pPr>
            <a:r>
              <a:rPr lang="ru-RU" sz="1100" baseline="0" dirty="0" smtClean="0"/>
              <a:t>Показываем сотрудникам оба </a:t>
            </a:r>
            <a:r>
              <a:rPr lang="ru-RU" sz="1100" baseline="0" dirty="0" err="1" smtClean="0"/>
              <a:t>интранета</a:t>
            </a:r>
            <a:r>
              <a:rPr lang="ru-RU" sz="1100" baseline="0" dirty="0" smtClean="0"/>
              <a:t>, начинаем с консалтинга, поскольку он более наполнен</a:t>
            </a:r>
            <a:endParaRPr lang="ru-RU" sz="11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3122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Озвучиваем основные темы второго блока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714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0" indent="0">
              <a:buFontTx/>
              <a:buNone/>
            </a:pPr>
            <a:r>
              <a:rPr lang="ru-RU" dirty="0" smtClean="0"/>
              <a:t>1. Какие сервисы предоставляет отдел обучения.</a:t>
            </a:r>
          </a:p>
          <a:p>
            <a:pPr marL="0" indent="0">
              <a:buFontTx/>
              <a:buNone/>
            </a:pPr>
            <a:r>
              <a:rPr lang="ru-RU" baseline="0" dirty="0" smtClean="0"/>
              <a:t>Для того, чтобы участники Лиги стали чемпионами в своих рыночных нишах, мы готовы вкладываться в развитие персонала.</a:t>
            </a:r>
          </a:p>
          <a:p>
            <a:pPr marL="0" indent="0">
              <a:buFontTx/>
              <a:buNone/>
            </a:pPr>
            <a:r>
              <a:rPr lang="ru-RU" baseline="0" dirty="0" smtClean="0"/>
              <a:t>Отдел обучения предоставляет услуги по внутреннему, внешнему обучению, в также есть возможность взять в корпоративной библиотеке интересную литературу.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47732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Что</a:t>
            </a:r>
            <a:r>
              <a:rPr lang="ru-RU" baseline="0" dirty="0" smtClean="0"/>
              <a:t> такое и какие задачи решаем.</a:t>
            </a:r>
          </a:p>
          <a:p>
            <a:r>
              <a:rPr lang="ru-RU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Оценка персонала — это скрупулезный анализ профессиональной деятельности сотрудников компании. С помощью грамотно проведенной оценки руководитель может оценить эффективность работы каждого сотрудника, раскрыть его потенциал и направить в нужное русло.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7936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Как вытроить</a:t>
            </a:r>
            <a:r>
              <a:rPr lang="ru-RU" baseline="0" dirty="0" smtClean="0"/>
              <a:t> план собственного развития – создать ИПР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948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pPr marL="342900" indent="-342900">
              <a:buAutoNum type="arabicPeriod"/>
            </a:pPr>
            <a:r>
              <a:rPr lang="ru-RU" dirty="0" smtClean="0"/>
              <a:t>Какие</a:t>
            </a:r>
            <a:r>
              <a:rPr lang="ru-RU" baseline="0" dirty="0" smtClean="0"/>
              <a:t> информационные ресурсы вам потребуются в работе с первого дня: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Корпоративная почта – с доменом вашего юридического лица;</a:t>
            </a:r>
          </a:p>
          <a:p>
            <a:pPr marL="285750" indent="-285750">
              <a:buFontTx/>
              <a:buChar char="-"/>
            </a:pPr>
            <a:r>
              <a:rPr lang="ru-RU" baseline="0" dirty="0" smtClean="0"/>
              <a:t>Почта для внутренней переписки – домен </a:t>
            </a:r>
            <a:r>
              <a:rPr lang="en-US" baseline="0" dirty="0" smtClean="0"/>
              <a:t>@</a:t>
            </a:r>
            <a:r>
              <a:rPr lang="en-US" baseline="0" dirty="0" err="1" smtClean="0"/>
              <a:t>phoenixit.ru</a:t>
            </a:r>
            <a:endParaRPr lang="ru-RU" baseline="0" dirty="0" smtClean="0"/>
          </a:p>
          <a:p>
            <a:pPr marL="0" indent="0">
              <a:buFontTx/>
              <a:buNone/>
            </a:pPr>
            <a:r>
              <a:rPr lang="ru-RU" baseline="0" dirty="0" smtClean="0"/>
              <a:t>2. </a:t>
            </a:r>
            <a:r>
              <a:rPr lang="ru-RU" baseline="0" dirty="0" err="1" smtClean="0"/>
              <a:t>Интранет</a:t>
            </a:r>
            <a:r>
              <a:rPr lang="ru-RU" baseline="0" dirty="0" smtClean="0"/>
              <a:t> – для сотрудников компании АТС </a:t>
            </a:r>
            <a:r>
              <a:rPr lang="en-US" baseline="0" dirty="0" smtClean="0"/>
              <a:t>https://</a:t>
            </a:r>
            <a:r>
              <a:rPr lang="en-US" baseline="0" dirty="0" err="1" smtClean="0"/>
              <a:t>intranet.at-consulting.ru</a:t>
            </a:r>
            <a:r>
              <a:rPr lang="en-US" baseline="0" dirty="0" smtClean="0"/>
              <a:t>/</a:t>
            </a:r>
            <a:r>
              <a:rPr lang="ru-RU" baseline="0" dirty="0" smtClean="0"/>
              <a:t> </a:t>
            </a:r>
          </a:p>
          <a:p>
            <a:pPr marL="0" indent="0">
              <a:buFontTx/>
              <a:buNone/>
            </a:pPr>
            <a:r>
              <a:rPr lang="ru-RU" baseline="0" dirty="0" smtClean="0"/>
              <a:t>Для сотрудников – др. юр. лиц </a:t>
            </a:r>
            <a:r>
              <a:rPr lang="en-US" baseline="0" dirty="0" smtClean="0"/>
              <a:t>https://</a:t>
            </a:r>
            <a:r>
              <a:rPr lang="en-US" baseline="0" dirty="0" err="1" smtClean="0"/>
              <a:t>intranet.phoenixit.ru</a:t>
            </a:r>
            <a:r>
              <a:rPr lang="en-US" baseline="0" dirty="0" smtClean="0"/>
              <a:t>/</a:t>
            </a:r>
            <a:endParaRPr lang="ru-RU" baseline="0" dirty="0" smtClean="0"/>
          </a:p>
          <a:p>
            <a:pPr marL="0" indent="0">
              <a:buFontTx/>
              <a:buNone/>
            </a:pPr>
            <a:r>
              <a:rPr lang="ru-RU" baseline="0" dirty="0" smtClean="0"/>
              <a:t>3. В любом </a:t>
            </a:r>
            <a:r>
              <a:rPr lang="ru-RU" baseline="0" dirty="0" err="1" smtClean="0"/>
              <a:t>интранете</a:t>
            </a:r>
            <a:r>
              <a:rPr lang="ru-RU" baseline="0" dirty="0" smtClean="0"/>
              <a:t> есть каталог сервисов – описание идентичное, всегда можете найти подсказки по интересующим вас сервисам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059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Смысл </a:t>
            </a:r>
            <a:r>
              <a:rPr lang="en-US" dirty="0" smtClean="0"/>
              <a:t> -</a:t>
            </a:r>
            <a:r>
              <a:rPr lang="ru-RU" dirty="0" smtClean="0"/>
              <a:t> ради чего создана ассоциация. Чего мы хотим?</a:t>
            </a:r>
            <a:r>
              <a:rPr lang="en-US" dirty="0" smtClean="0"/>
              <a:t> </a:t>
            </a:r>
            <a:r>
              <a:rPr lang="ru-RU" smtClean="0"/>
              <a:t>Наша цель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99206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Мы говорим вам – добро пожаловать!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37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Смысл существования</a:t>
            </a:r>
            <a:r>
              <a:rPr lang="ru-RU" baseline="0" dirty="0" smtClean="0"/>
              <a:t> ассоциации – миссия «Развивая команды талантливых людей, мы создаем цифровой мир»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07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Наши убеждения – кредо «Любить</a:t>
            </a:r>
            <a:r>
              <a:rPr lang="ru-RU" baseline="0" dirty="0" smtClean="0"/>
              <a:t> клиента как себя, и добиваться вместе максимальных результатов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68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 smtClean="0"/>
              <a:t>Основные темы слайда:</a:t>
            </a:r>
          </a:p>
          <a:p>
            <a:r>
              <a:rPr lang="ru-RU" dirty="0" smtClean="0"/>
              <a:t>1. То, что важно для Лиги – «</a:t>
            </a:r>
            <a:r>
              <a:rPr lang="ru-RU" baseline="0" dirty="0" smtClean="0"/>
              <a:t>Доверие. Энергия. Экспертиза. Это не просто слова, это ценности нашей команды, которые позволяют нам создавать новое и быть успешными»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2B13CB-425E-4102-9A70-86A39929AAE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7751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2818617"/>
            <a:ext cx="6535822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549477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3D7DF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37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68" userDrawn="1">
          <p15:clr>
            <a:srgbClr val="FBAE40"/>
          </p15:clr>
        </p15:guide>
        <p15:guide id="3" orient="horz" pos="467" userDrawn="1">
          <p15:clr>
            <a:srgbClr val="FBAE40"/>
          </p15:clr>
        </p15:guide>
        <p15:guide id="4" pos="5847" userDrawn="1">
          <p15:clr>
            <a:srgbClr val="FBAE40"/>
          </p15:clr>
        </p15:guide>
        <p15:guide id="5" orient="horz" pos="3853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54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46933" y="441809"/>
            <a:ext cx="8951067" cy="461433"/>
          </a:xfrm>
        </p:spPr>
        <p:txBody>
          <a:bodyPr anchor="ctr">
            <a:noAutofit/>
          </a:bodyPr>
          <a:lstStyle>
            <a:lvl1pPr algn="l">
              <a:defRPr sz="216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9163169" y="6109758"/>
            <a:ext cx="470989" cy="366183"/>
          </a:xfrm>
        </p:spPr>
        <p:txBody>
          <a:bodyPr/>
          <a:lstStyle>
            <a:lvl1pPr algn="ctr">
              <a:defRPr sz="1192" b="0" i="0">
                <a:solidFill>
                  <a:schemeClr val="tx1">
                    <a:alpha val="4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54885" y="1090574"/>
            <a:ext cx="8943115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53" userDrawn="1">
          <p15:clr>
            <a:srgbClr val="FBAE40"/>
          </p15:clr>
        </p15:guide>
        <p15:guide id="4" pos="5920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  <p15:guide id="13" orient="horz" pos="34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8369" y="3439583"/>
            <a:ext cx="8062383" cy="761368"/>
          </a:xfrm>
        </p:spPr>
        <p:txBody>
          <a:bodyPr anchor="b">
            <a:normAutofit/>
          </a:bodyPr>
          <a:lstStyle>
            <a:lvl1pPr algn="ctr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Заголовок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97" y="1126332"/>
            <a:ext cx="1672704" cy="1648093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579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65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8369" y="3911532"/>
            <a:ext cx="8062383" cy="761368"/>
          </a:xfrm>
        </p:spPr>
        <p:txBody>
          <a:bodyPr anchor="b">
            <a:normAutofit/>
          </a:bodyPr>
          <a:lstStyle>
            <a:lvl1pPr algn="ctr">
              <a:defRPr sz="3467" b="1" i="0" cap="all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33" y="1433821"/>
            <a:ext cx="2196255" cy="21962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579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65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977189" y="2618592"/>
            <a:ext cx="4614773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977190" y="3349452"/>
            <a:ext cx="4614773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Должность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84" userDrawn="1">
          <p15:clr>
            <a:srgbClr val="FBAE40"/>
          </p15:clr>
        </p15:guide>
        <p15:guide id="2" pos="368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4152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173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977190" y="3349452"/>
            <a:ext cx="4614773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Должность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977189" y="2618592"/>
            <a:ext cx="4614773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Имя фамилия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84">
          <p15:clr>
            <a:srgbClr val="FBAE40"/>
          </p15:clr>
        </p15:guide>
        <p15:guide id="2" pos="368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4152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17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2818617"/>
            <a:ext cx="6535822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549477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3D7DF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37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68" userDrawn="1">
          <p15:clr>
            <a:srgbClr val="FBAE40"/>
          </p15:clr>
        </p15:guide>
        <p15:guide id="3" orient="horz" pos="467" userDrawn="1">
          <p15:clr>
            <a:srgbClr val="FBAE40"/>
          </p15:clr>
        </p15:guide>
        <p15:guide id="4" pos="5847" userDrawn="1">
          <p15:clr>
            <a:srgbClr val="FBAE40"/>
          </p15:clr>
        </p15:guide>
        <p15:guide id="5" orient="horz" pos="3853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2818617"/>
            <a:ext cx="6535822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549477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53" userDrawn="1">
          <p15:clr>
            <a:srgbClr val="FBAE40"/>
          </p15:clr>
        </p15:guide>
        <p15:guide id="3" orient="horz" pos="467">
          <p15:clr>
            <a:srgbClr val="FBAE40"/>
          </p15:clr>
        </p15:guide>
        <p15:guide id="4" pos="5847">
          <p15:clr>
            <a:srgbClr val="FBAE40"/>
          </p15:clr>
        </p15:guide>
        <p15:guide id="5" orient="horz" pos="3853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83265" y="986801"/>
            <a:ext cx="6206482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83266" y="1588556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" pos="5547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  <p15:guide id="10" pos="693" userDrawn="1">
          <p15:clr>
            <a:srgbClr val="FBAE40"/>
          </p15:clr>
        </p15:guide>
        <p15:guide id="11" orient="horz" pos="68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83265" y="986801"/>
            <a:ext cx="6206482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83266" y="1588556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" pos="5547">
          <p15:clr>
            <a:srgbClr val="FBAE40"/>
          </p15:clr>
        </p15:guide>
        <p15:guide id="5" orient="horz" pos="3612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96">
          <p15:clr>
            <a:srgbClr val="FBAE40"/>
          </p15:clr>
        </p15:guide>
        <p15:guide id="10" pos="693">
          <p15:clr>
            <a:srgbClr val="FBAE40"/>
          </p15:clr>
        </p15:guide>
        <p15:guide id="11" orient="horz" pos="6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2818617"/>
            <a:ext cx="6535822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549477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Образец подзаголовка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53" userDrawn="1">
          <p15:clr>
            <a:srgbClr val="FBAE40"/>
          </p15:clr>
        </p15:guide>
        <p15:guide id="3" orient="horz" pos="467">
          <p15:clr>
            <a:srgbClr val="FBAE40"/>
          </p15:clr>
        </p15:guide>
        <p15:guide id="4" pos="5847">
          <p15:clr>
            <a:srgbClr val="FBAE40"/>
          </p15:clr>
        </p15:guide>
        <p15:guide id="5" orient="horz" pos="3853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54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9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46933" y="441809"/>
            <a:ext cx="8951067" cy="461433"/>
          </a:xfrm>
        </p:spPr>
        <p:txBody>
          <a:bodyPr anchor="ctr">
            <a:noAutofit/>
          </a:bodyPr>
          <a:lstStyle>
            <a:lvl1pPr algn="l">
              <a:defRPr sz="216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9163169" y="6109758"/>
            <a:ext cx="470989" cy="366183"/>
          </a:xfrm>
        </p:spPr>
        <p:txBody>
          <a:bodyPr/>
          <a:lstStyle>
            <a:lvl1pPr algn="ctr">
              <a:defRPr sz="1192" b="0" i="0">
                <a:solidFill>
                  <a:schemeClr val="tx1">
                    <a:alpha val="4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54885" y="1090574"/>
            <a:ext cx="8943115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53" userDrawn="1">
          <p15:clr>
            <a:srgbClr val="FBAE40"/>
          </p15:clr>
        </p15:guide>
        <p15:guide id="4" pos="5920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  <p15:guide id="13" orient="horz" pos="345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8369" y="3439583"/>
            <a:ext cx="8062383" cy="761368"/>
          </a:xfrm>
        </p:spPr>
        <p:txBody>
          <a:bodyPr anchor="b">
            <a:normAutofit/>
          </a:bodyPr>
          <a:lstStyle>
            <a:lvl1pPr algn="ctr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Заголовок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97" y="1126332"/>
            <a:ext cx="1672704" cy="16480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97" y="1126332"/>
            <a:ext cx="1672704" cy="1648093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579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65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8369" y="3911532"/>
            <a:ext cx="8062383" cy="761368"/>
          </a:xfrm>
        </p:spPr>
        <p:txBody>
          <a:bodyPr anchor="b">
            <a:normAutofit/>
          </a:bodyPr>
          <a:lstStyle>
            <a:lvl1pPr algn="ctr">
              <a:defRPr sz="3467" b="1" i="0" cap="all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33" y="1433821"/>
            <a:ext cx="2196255" cy="2196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33" y="1433821"/>
            <a:ext cx="2196255" cy="21962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579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65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977189" y="2618592"/>
            <a:ext cx="4614773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977190" y="3349452"/>
            <a:ext cx="4614773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Должность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84" userDrawn="1">
          <p15:clr>
            <a:srgbClr val="FBAE40"/>
          </p15:clr>
        </p15:guide>
        <p15:guide id="2" pos="368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4152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17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83265" y="986801"/>
            <a:ext cx="6206482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83266" y="1588556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" pos="5547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  <p15:guide id="10" pos="693" userDrawn="1">
          <p15:clr>
            <a:srgbClr val="FBAE40"/>
          </p15:clr>
        </p15:guide>
        <p15:guide id="11" orient="horz" pos="68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977190" y="3349452"/>
            <a:ext cx="4614773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Должность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977189" y="2618592"/>
            <a:ext cx="4614773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Имя фамилия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84">
          <p15:clr>
            <a:srgbClr val="FBAE40"/>
          </p15:clr>
        </p15:guide>
        <p15:guide id="2" pos="368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4152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173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2818617"/>
            <a:ext cx="6535822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549477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3D7DF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37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68" userDrawn="1">
          <p15:clr>
            <a:srgbClr val="FBAE40"/>
          </p15:clr>
        </p15:guide>
        <p15:guide id="3" orient="horz" pos="467" userDrawn="1">
          <p15:clr>
            <a:srgbClr val="FBAE40"/>
          </p15:clr>
        </p15:guide>
        <p15:guide id="4" pos="5847" userDrawn="1">
          <p15:clr>
            <a:srgbClr val="FBAE40"/>
          </p15:clr>
        </p15:guide>
        <p15:guide id="5" orient="horz" pos="3853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2818617"/>
            <a:ext cx="6535822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549477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smtClean="0"/>
              <a:t>Образец подзаголовка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53" userDrawn="1">
          <p15:clr>
            <a:srgbClr val="FBAE40"/>
          </p15:clr>
        </p15:guide>
        <p15:guide id="3" orient="horz" pos="467">
          <p15:clr>
            <a:srgbClr val="FBAE40"/>
          </p15:clr>
        </p15:guide>
        <p15:guide id="4" pos="5847">
          <p15:clr>
            <a:srgbClr val="FBAE40"/>
          </p15:clr>
        </p15:guide>
        <p15:guide id="5" orient="horz" pos="3853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83265" y="986801"/>
            <a:ext cx="6206482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83266" y="1588556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" pos="5547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  <p15:guide id="10" pos="693" userDrawn="1">
          <p15:clr>
            <a:srgbClr val="FBAE40"/>
          </p15:clr>
        </p15:guide>
        <p15:guide id="11" orient="horz" pos="68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83265" y="986801"/>
            <a:ext cx="6206482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83266" y="1588556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" pos="5547">
          <p15:clr>
            <a:srgbClr val="FBAE40"/>
          </p15:clr>
        </p15:guide>
        <p15:guide id="5" orient="horz" pos="3612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96">
          <p15:clr>
            <a:srgbClr val="FBAE40"/>
          </p15:clr>
        </p15:guide>
        <p15:guide id="10" pos="693">
          <p15:clr>
            <a:srgbClr val="FBAE40"/>
          </p15:clr>
        </p15:guide>
        <p15:guide id="11" orient="horz" pos="68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83265" y="986801"/>
            <a:ext cx="6206482" cy="618688"/>
          </a:xfrm>
        </p:spPr>
        <p:txBody>
          <a:bodyPr anchor="t">
            <a:normAutofit/>
          </a:bodyPr>
          <a:lstStyle>
            <a:lvl1pPr algn="l">
              <a:defRPr sz="3467" b="1" i="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983266" y="1588556"/>
            <a:ext cx="6123684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0" i="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4" pos="5547">
          <p15:clr>
            <a:srgbClr val="FBAE40"/>
          </p15:clr>
        </p15:guide>
        <p15:guide id="5" orient="horz" pos="3612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96">
          <p15:clr>
            <a:srgbClr val="FBAE40"/>
          </p15:clr>
        </p15:guide>
        <p15:guide id="10" pos="693">
          <p15:clr>
            <a:srgbClr val="FBAE40"/>
          </p15:clr>
        </p15:guide>
        <p15:guide id="11" orient="horz" pos="68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54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219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46933" y="441809"/>
            <a:ext cx="8951067" cy="461433"/>
          </a:xfrm>
        </p:spPr>
        <p:txBody>
          <a:bodyPr anchor="ctr">
            <a:noAutofit/>
          </a:bodyPr>
          <a:lstStyle>
            <a:lvl1pPr algn="l">
              <a:defRPr sz="216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>
          <a:xfrm>
            <a:off x="9163169" y="6109758"/>
            <a:ext cx="470989" cy="366183"/>
          </a:xfrm>
        </p:spPr>
        <p:txBody>
          <a:bodyPr/>
          <a:lstStyle>
            <a:lvl1pPr algn="ctr">
              <a:defRPr sz="1192" b="0" i="0">
                <a:solidFill>
                  <a:schemeClr val="tx1">
                    <a:alpha val="40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30C44A0F-29A5-CC43-BA5A-9EF566F7ED6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13"/>
          </p:nvPr>
        </p:nvSpPr>
        <p:spPr>
          <a:xfrm>
            <a:off x="454885" y="1090574"/>
            <a:ext cx="8943115" cy="4643476"/>
          </a:xfrm>
        </p:spPr>
        <p:txBody>
          <a:bodyPr>
            <a:normAutofit/>
          </a:bodyPr>
          <a:lstStyle>
            <a:lvl1pPr marL="0" indent="0">
              <a:buNone/>
              <a:defRPr sz="1517" b="0" i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>
              <a:buNone/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80" y="6050302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353" userDrawn="1">
          <p15:clr>
            <a:srgbClr val="FBAE40"/>
          </p15:clr>
        </p15:guide>
        <p15:guide id="4" pos="5920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  <p15:guide id="13" orient="horz" pos="345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8369" y="3439583"/>
            <a:ext cx="8062383" cy="761368"/>
          </a:xfrm>
        </p:spPr>
        <p:txBody>
          <a:bodyPr anchor="b">
            <a:normAutofit/>
          </a:bodyPr>
          <a:lstStyle>
            <a:lvl1pPr algn="ctr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mtClean="0"/>
              <a:t>Заголовок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97" y="1126332"/>
            <a:ext cx="1672704" cy="16480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297" y="1126332"/>
            <a:ext cx="1672704" cy="1648093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579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65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8369" y="3911532"/>
            <a:ext cx="8062383" cy="761368"/>
          </a:xfrm>
        </p:spPr>
        <p:txBody>
          <a:bodyPr anchor="b">
            <a:normAutofit/>
          </a:bodyPr>
          <a:lstStyle>
            <a:lvl1pPr algn="ctr">
              <a:defRPr sz="3467" b="1" i="0" cap="all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Заголовок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33" y="1433821"/>
            <a:ext cx="2196255" cy="21962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1433" y="1433821"/>
            <a:ext cx="2196255" cy="219625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579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5657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977189" y="2618592"/>
            <a:ext cx="4614773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Имя фамилия</a:t>
            </a:r>
            <a:endParaRPr lang="ru-RU" dirty="0"/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977190" y="3349452"/>
            <a:ext cx="4614773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Должность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060"/>
            <a:ext cx="1256727" cy="123823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84" userDrawn="1">
          <p15:clr>
            <a:srgbClr val="FBAE40"/>
          </p15:clr>
        </p15:guide>
        <p15:guide id="2" pos="368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4152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1736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977190" y="3349452"/>
            <a:ext cx="4614773" cy="388011"/>
          </a:xfrm>
        </p:spPr>
        <p:txBody>
          <a:bodyPr anchor="ctr">
            <a:noAutofit/>
          </a:bodyPr>
          <a:lstStyle>
            <a:lvl1pPr marL="0" indent="0" algn="l">
              <a:buNone/>
              <a:defRPr sz="1517" b="1" i="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>
              <a:buNone/>
              <a:defRPr sz="2167"/>
            </a:lvl2pPr>
            <a:lvl3pPr marL="990570" indent="0" algn="ctr">
              <a:buNone/>
              <a:defRPr sz="1950"/>
            </a:lvl3pPr>
            <a:lvl4pPr marL="1485854" indent="0" algn="ctr">
              <a:buNone/>
              <a:defRPr sz="1733"/>
            </a:lvl4pPr>
            <a:lvl5pPr marL="1981139" indent="0" algn="ctr">
              <a:buNone/>
              <a:defRPr sz="1733"/>
            </a:lvl5pPr>
            <a:lvl6pPr marL="2476424" indent="0" algn="ctr">
              <a:buNone/>
              <a:defRPr sz="1733"/>
            </a:lvl6pPr>
            <a:lvl7pPr marL="2971709" indent="0" algn="ctr">
              <a:buNone/>
              <a:defRPr sz="1733"/>
            </a:lvl7pPr>
            <a:lvl8pPr marL="3466993" indent="0" algn="ctr">
              <a:buNone/>
              <a:defRPr sz="1733"/>
            </a:lvl8pPr>
            <a:lvl9pPr marL="3962278" indent="0" algn="ctr">
              <a:buNone/>
              <a:defRPr sz="1733"/>
            </a:lvl9pPr>
          </a:lstStyle>
          <a:p>
            <a:r>
              <a:rPr lang="ru-RU" dirty="0" smtClean="0"/>
              <a:t>Должность</a:t>
            </a:r>
            <a:endParaRPr lang="ru-RU" dirty="0"/>
          </a:p>
        </p:txBody>
      </p:sp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977189" y="2618592"/>
            <a:ext cx="4614773" cy="723905"/>
          </a:xfrm>
        </p:spPr>
        <p:txBody>
          <a:bodyPr anchor="ctr">
            <a:noAutofit/>
          </a:bodyPr>
          <a:lstStyle>
            <a:lvl1pPr algn="l">
              <a:defRPr sz="3467" b="1" i="0" cap="all" baseline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Имя фамилия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809133"/>
            <a:ext cx="1239728" cy="1239728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584">
          <p15:clr>
            <a:srgbClr val="FBAE40"/>
          </p15:clr>
        </p15:guide>
        <p15:guide id="2" pos="368">
          <p15:clr>
            <a:srgbClr val="FBAE40"/>
          </p15:clr>
        </p15:guide>
        <p15:guide id="3" orient="horz" pos="705">
          <p15:clr>
            <a:srgbClr val="FBAE40"/>
          </p15:clr>
        </p15:guide>
        <p15:guide id="4" pos="4152">
          <p15:clr>
            <a:srgbClr val="FBAE40"/>
          </p15:clr>
        </p15:guide>
        <p15:guide id="5" orient="horz" pos="3608">
          <p15:clr>
            <a:srgbClr val="FBAE40"/>
          </p15:clr>
        </p15:guide>
        <p15:guide id="6" pos="3116">
          <p15:clr>
            <a:srgbClr val="FBAE40"/>
          </p15:clr>
        </p15:guide>
        <p15:guide id="9" orient="horz" pos="17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9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Титульный слайд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60471" y="2993913"/>
            <a:ext cx="6206482" cy="984476"/>
          </a:xfrm>
        </p:spPr>
        <p:txBody>
          <a:bodyPr anchor="ctr">
            <a:noAutofit/>
          </a:bodyPr>
          <a:lstStyle>
            <a:lvl1pPr algn="l">
              <a:defRPr sz="4333" b="0" i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dirty="0" smtClean="0"/>
              <a:t>Название раздела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999" y="6052067"/>
            <a:ext cx="467232" cy="4691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2" pos="693" userDrawn="1">
          <p15:clr>
            <a:srgbClr val="FBAE40"/>
          </p15:clr>
        </p15:guide>
        <p15:guide id="3" orient="horz" pos="705" userDrawn="1">
          <p15:clr>
            <a:srgbClr val="FBAE40"/>
          </p15:clr>
        </p15:guide>
        <p15:guide id="4" pos="5547" userDrawn="1">
          <p15:clr>
            <a:srgbClr val="FBAE40"/>
          </p15:clr>
        </p15:guide>
        <p15:guide id="5" orient="horz" pos="3608" userDrawn="1">
          <p15:clr>
            <a:srgbClr val="FBAE40"/>
          </p15:clr>
        </p15:guide>
        <p15:guide id="6" pos="3116" userDrawn="1">
          <p15:clr>
            <a:srgbClr val="FBAE40"/>
          </p15:clr>
        </p15:guide>
        <p15:guide id="9" orient="horz" pos="21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038" y="366185"/>
            <a:ext cx="8543925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1038" y="1826684"/>
            <a:ext cx="8543925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44A0F-29A5-CC43-BA5A-9EF566F7E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4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86" r:id="rId2"/>
    <p:sldLayoutId id="2147483757" r:id="rId3"/>
    <p:sldLayoutId id="2147483787" r:id="rId4"/>
    <p:sldLayoutId id="2147483758" r:id="rId5"/>
    <p:sldLayoutId id="2147483781" r:id="rId6"/>
    <p:sldLayoutId id="2147483782" r:id="rId7"/>
    <p:sldLayoutId id="2147483783" r:id="rId8"/>
    <p:sldLayoutId id="2147483784" r:id="rId9"/>
    <p:sldLayoutId id="2147483788" r:id="rId10"/>
    <p:sldLayoutId id="2147483765" r:id="rId11"/>
    <p:sldLayoutId id="2147483771" r:id="rId12"/>
    <p:sldLayoutId id="2147483789" r:id="rId13"/>
    <p:sldLayoutId id="2147483785" r:id="rId14"/>
    <p:sldLayoutId id="2147483790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0570" rtl="0" eaLnBrk="1" latinLnBrk="0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2" indent="-247642" algn="l" defTabSz="990570" rtl="0" eaLnBrk="1" latinLnBrk="0" hangingPunct="1">
        <a:lnSpc>
          <a:spcPct val="90000"/>
        </a:lnSpc>
        <a:spcBef>
          <a:spcPts val="1083"/>
        </a:spcBef>
        <a:buFont typeface="Arial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2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038" y="366185"/>
            <a:ext cx="8543925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1038" y="1826684"/>
            <a:ext cx="8543925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44A0F-29A5-CC43-BA5A-9EF566F7E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4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0570" rtl="0" eaLnBrk="1" latinLnBrk="0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2" indent="-247642" algn="l" defTabSz="990570" rtl="0" eaLnBrk="1" latinLnBrk="0" hangingPunct="1">
        <a:lnSpc>
          <a:spcPct val="90000"/>
        </a:lnSpc>
        <a:spcBef>
          <a:spcPts val="1083"/>
        </a:spcBef>
        <a:buFont typeface="Arial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2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1038" y="366185"/>
            <a:ext cx="8543925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1038" y="1826684"/>
            <a:ext cx="8543925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44A0F-29A5-CC43-BA5A-9EF566F7E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084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90570" rtl="0" eaLnBrk="1" latinLnBrk="0" hangingPunct="1">
        <a:lnSpc>
          <a:spcPct val="90000"/>
        </a:lnSpc>
        <a:spcBef>
          <a:spcPct val="0"/>
        </a:spcBef>
        <a:buNone/>
        <a:defRPr sz="47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7642" indent="-247642" algn="l" defTabSz="990570" rtl="0" eaLnBrk="1" latinLnBrk="0" hangingPunct="1">
        <a:lnSpc>
          <a:spcPct val="90000"/>
        </a:lnSpc>
        <a:spcBef>
          <a:spcPts val="1083"/>
        </a:spcBef>
        <a:buFont typeface="Arial"/>
        <a:buChar char="•"/>
        <a:defRPr sz="3033" kern="1200">
          <a:solidFill>
            <a:schemeClr val="tx1"/>
          </a:solidFill>
          <a:latin typeface="+mn-lt"/>
          <a:ea typeface="+mn-ea"/>
          <a:cs typeface="+mn-cs"/>
        </a:defRPr>
      </a:lvl1pPr>
      <a:lvl2pPr marL="74292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38212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733497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222878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72406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3219351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714636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4209920" indent="-247642" algn="l" defTabSz="990570" rtl="0" eaLnBrk="1" latinLnBrk="0" hangingPunct="1">
        <a:lnSpc>
          <a:spcPct val="90000"/>
        </a:lnSpc>
        <a:spcBef>
          <a:spcPts val="542"/>
        </a:spcBef>
        <a:buFont typeface="Arial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495285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90570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3pPr>
      <a:lvl4pPr marL="148585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4pPr>
      <a:lvl5pPr marL="198113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5pPr>
      <a:lvl6pPr marL="2476424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09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7pPr>
      <a:lvl8pPr marL="3466993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8pPr>
      <a:lvl9pPr marL="3962278" algn="l" defTabSz="990570" rtl="0" eaLnBrk="1" latinLnBrk="0" hangingPunct="1">
        <a:defRPr sz="19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13" Type="http://schemas.openxmlformats.org/officeDocument/2006/relationships/image" Target="../media/image62.png"/><Relationship Id="rId18" Type="http://schemas.openxmlformats.org/officeDocument/2006/relationships/image" Target="../media/image67.tiff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tiff"/><Relationship Id="rId34" Type="http://schemas.openxmlformats.org/officeDocument/2006/relationships/image" Target="../media/image83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tiff"/><Relationship Id="rId25" Type="http://schemas.openxmlformats.org/officeDocument/2006/relationships/image" Target="../media/image74.tiff"/><Relationship Id="rId3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5.png"/><Relationship Id="rId20" Type="http://schemas.openxmlformats.org/officeDocument/2006/relationships/image" Target="../media/image69.tiff"/><Relationship Id="rId29" Type="http://schemas.openxmlformats.org/officeDocument/2006/relationships/image" Target="../media/image78.tiff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5" Type="http://schemas.openxmlformats.org/officeDocument/2006/relationships/image" Target="../media/image54.jpeg"/><Relationship Id="rId15" Type="http://schemas.openxmlformats.org/officeDocument/2006/relationships/image" Target="../media/image64.tiff"/><Relationship Id="rId23" Type="http://schemas.openxmlformats.org/officeDocument/2006/relationships/image" Target="../media/image72.png"/><Relationship Id="rId28" Type="http://schemas.openxmlformats.org/officeDocument/2006/relationships/image" Target="../media/image77.tiff"/><Relationship Id="rId10" Type="http://schemas.openxmlformats.org/officeDocument/2006/relationships/image" Target="../media/image59.png"/><Relationship Id="rId19" Type="http://schemas.openxmlformats.org/officeDocument/2006/relationships/image" Target="../media/image68.tiff"/><Relationship Id="rId31" Type="http://schemas.openxmlformats.org/officeDocument/2006/relationships/image" Target="../media/image80.tiff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tiff"/><Relationship Id="rId22" Type="http://schemas.openxmlformats.org/officeDocument/2006/relationships/image" Target="../media/image71.png"/><Relationship Id="rId27" Type="http://schemas.openxmlformats.org/officeDocument/2006/relationships/image" Target="../media/image76.tiff"/><Relationship Id="rId30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f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7.tiff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7.tiff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12" Type="http://schemas.microsoft.com/office/2007/relationships/hdphoto" Target="../media/hdphoto5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6" Type="http://schemas.microsoft.com/office/2007/relationships/hdphoto" Target="../media/hdphoto2.wdp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8.png"/><Relationship Id="rId1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tiff"/><Relationship Id="rId3" Type="http://schemas.openxmlformats.org/officeDocument/2006/relationships/image" Target="../media/image112.png"/><Relationship Id="rId7" Type="http://schemas.openxmlformats.org/officeDocument/2006/relationships/image" Target="../media/image116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5.tiff"/><Relationship Id="rId11" Type="http://schemas.openxmlformats.org/officeDocument/2006/relationships/image" Target="../media/image120.tiff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16.tiff"/><Relationship Id="rId7" Type="http://schemas.openxmlformats.org/officeDocument/2006/relationships/image" Target="../media/image1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3.jpeg"/><Relationship Id="rId11" Type="http://schemas.openxmlformats.org/officeDocument/2006/relationships/image" Target="../media/image120.tiff"/><Relationship Id="rId5" Type="http://schemas.openxmlformats.org/officeDocument/2006/relationships/image" Target="../media/image122.jpeg"/><Relationship Id="rId10" Type="http://schemas.openxmlformats.org/officeDocument/2006/relationships/image" Target="../media/image127.png"/><Relationship Id="rId4" Type="http://schemas.openxmlformats.org/officeDocument/2006/relationships/image" Target="../media/image117.tiff"/><Relationship Id="rId9" Type="http://schemas.openxmlformats.org/officeDocument/2006/relationships/image" Target="../media/image1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tiff"/><Relationship Id="rId3" Type="http://schemas.openxmlformats.org/officeDocument/2006/relationships/image" Target="../media/image129.jpeg"/><Relationship Id="rId7" Type="http://schemas.openxmlformats.org/officeDocument/2006/relationships/image" Target="../media/image133.tiff"/><Relationship Id="rId12" Type="http://schemas.openxmlformats.org/officeDocument/2006/relationships/image" Target="../media/image1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32.tiff"/><Relationship Id="rId11" Type="http://schemas.openxmlformats.org/officeDocument/2006/relationships/image" Target="../media/image120.tiff"/><Relationship Id="rId5" Type="http://schemas.openxmlformats.org/officeDocument/2006/relationships/image" Target="../media/image131.tiff"/><Relationship Id="rId10" Type="http://schemas.microsoft.com/office/2007/relationships/hdphoto" Target="../media/hdphoto7.wdp"/><Relationship Id="rId4" Type="http://schemas.openxmlformats.org/officeDocument/2006/relationships/image" Target="../media/image130.png"/><Relationship Id="rId9" Type="http://schemas.openxmlformats.org/officeDocument/2006/relationships/image" Target="../media/image1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jpe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0.tiff"/><Relationship Id="rId5" Type="http://schemas.openxmlformats.org/officeDocument/2006/relationships/image" Target="../media/image139.png"/><Relationship Id="rId4" Type="http://schemas.openxmlformats.org/officeDocument/2006/relationships/image" Target="../media/image120.tiff"/><Relationship Id="rId9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20.tiff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7.png"/><Relationship Id="rId11" Type="http://schemas.openxmlformats.org/officeDocument/2006/relationships/image" Target="../media/image152.tiff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20.tiff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tiff"/><Relationship Id="rId3" Type="http://schemas.openxmlformats.org/officeDocument/2006/relationships/image" Target="../media/image120.tiff"/><Relationship Id="rId7" Type="http://schemas.openxmlformats.org/officeDocument/2006/relationships/image" Target="../media/image166.tiff"/><Relationship Id="rId12" Type="http://schemas.openxmlformats.org/officeDocument/2006/relationships/image" Target="../media/image1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65.tiff"/><Relationship Id="rId11" Type="http://schemas.openxmlformats.org/officeDocument/2006/relationships/image" Target="../media/image170.tiff"/><Relationship Id="rId5" Type="http://schemas.openxmlformats.org/officeDocument/2006/relationships/image" Target="../media/image164.tiff"/><Relationship Id="rId10" Type="http://schemas.openxmlformats.org/officeDocument/2006/relationships/image" Target="../media/image169.tiff"/><Relationship Id="rId4" Type="http://schemas.openxmlformats.org/officeDocument/2006/relationships/image" Target="../media/image163.png"/><Relationship Id="rId9" Type="http://schemas.openxmlformats.org/officeDocument/2006/relationships/image" Target="../media/image168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74.tiff"/><Relationship Id="rId5" Type="http://schemas.openxmlformats.org/officeDocument/2006/relationships/image" Target="../media/image173.tiff"/><Relationship Id="rId4" Type="http://schemas.openxmlformats.org/officeDocument/2006/relationships/image" Target="../media/image120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75.pn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78.jpeg"/><Relationship Id="rId5" Type="http://schemas.openxmlformats.org/officeDocument/2006/relationships/image" Target="../media/image177.jpeg"/><Relationship Id="rId10" Type="http://schemas.openxmlformats.org/officeDocument/2006/relationships/image" Target="../media/image181.jpeg"/><Relationship Id="rId4" Type="http://schemas.openxmlformats.org/officeDocument/2006/relationships/image" Target="../media/image176.jpeg"/><Relationship Id="rId9" Type="http://schemas.openxmlformats.org/officeDocument/2006/relationships/image" Target="../media/image18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9.tiff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7.jpg"/><Relationship Id="rId5" Type="http://schemas.openxmlformats.org/officeDocument/2006/relationships/image" Target="../media/image196.jpg"/><Relationship Id="rId4" Type="http://schemas.openxmlformats.org/officeDocument/2006/relationships/image" Target="../media/image19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04.jpe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1.xml"/><Relationship Id="rId5" Type="http://schemas.openxmlformats.org/officeDocument/2006/relationships/hyperlink" Target="https://intranet.phoenixit.ru/" TargetMode="External"/><Relationship Id="rId4" Type="http://schemas.openxmlformats.org/officeDocument/2006/relationships/hyperlink" Target="https://intranet.at-consulting.ru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1.xml"/><Relationship Id="rId4" Type="http://schemas.openxmlformats.org/officeDocument/2006/relationships/hyperlink" Target="https://docs.google.com/spreadsheets/d/1hF1LZceTDCaZXuKWc9hsTAccdBGlBPIDtt1L33y2NZM/edit#gid=0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13.wdp"/><Relationship Id="rId3" Type="http://schemas.openxmlformats.org/officeDocument/2006/relationships/image" Target="../media/image207.png"/><Relationship Id="rId7" Type="http://schemas.microsoft.com/office/2007/relationships/hdphoto" Target="../media/hdphoto10.wdp"/><Relationship Id="rId12" Type="http://schemas.openxmlformats.org/officeDocument/2006/relationships/image" Target="../media/image2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09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211.png"/><Relationship Id="rId4" Type="http://schemas.openxmlformats.org/officeDocument/2006/relationships/image" Target="../media/image208.png"/><Relationship Id="rId9" Type="http://schemas.microsoft.com/office/2007/relationships/hdphoto" Target="../media/hdphoto11.wdp"/><Relationship Id="rId14" Type="http://schemas.openxmlformats.org/officeDocument/2006/relationships/image" Target="../media/image2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77189" y="3176982"/>
            <a:ext cx="6535822" cy="577022"/>
          </a:xfrm>
        </p:spPr>
        <p:txBody>
          <a:bodyPr/>
          <a:lstStyle/>
          <a:p>
            <a:r>
              <a:rPr lang="ru-RU" sz="5000" dirty="0" smtClean="0">
                <a:cs typeface="Arial"/>
              </a:rPr>
              <a:t>INDUCTION</a:t>
            </a:r>
            <a:endParaRPr lang="ru-RU" sz="5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77190" y="3785451"/>
            <a:ext cx="6123684" cy="388011"/>
          </a:xfrm>
        </p:spPr>
        <p:txBody>
          <a:bodyPr/>
          <a:lstStyle/>
          <a:p>
            <a:r>
              <a:rPr lang="ru-RU" dirty="0" err="1" smtClean="0"/>
              <a:t>Welcome</a:t>
            </a:r>
            <a:r>
              <a:rPr lang="ru-RU" dirty="0" smtClean="0"/>
              <a:t>-тренинг </a:t>
            </a:r>
            <a:r>
              <a:rPr lang="ru-RU" dirty="0"/>
              <a:t>для новых сотрудников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77189" y="2713646"/>
            <a:ext cx="4522392" cy="3770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50" b="1" cap="all" dirty="0">
                <a:solidFill>
                  <a:schemeClr val="bg1"/>
                </a:solidFill>
                <a:latin typeface="Verdana" charset="0"/>
                <a:ea typeface="Verdana" charset="0"/>
                <a:cs typeface="Arial"/>
              </a:rPr>
              <a:t>ЛИГА ЦИФРОВОЙ Экономики</a:t>
            </a:r>
            <a:r>
              <a:rPr lang="en-US" sz="1850" b="1" cap="all" dirty="0">
                <a:solidFill>
                  <a:schemeClr val="bg1"/>
                </a:solidFill>
                <a:latin typeface="Verdana" charset="0"/>
                <a:ea typeface="Verdana" charset="0"/>
                <a:cs typeface="Arial"/>
              </a:rPr>
              <a:t> </a:t>
            </a:r>
            <a:endParaRPr lang="ru-RU" sz="1850" b="1" cap="all" dirty="0">
              <a:solidFill>
                <a:schemeClr val="bg1"/>
              </a:solidFill>
              <a:latin typeface="Verdana" charset="0"/>
              <a:ea typeface="Verdana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05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1F2C32"/>
                </a:solidFill>
              </a:rPr>
              <a:t>ЦЕННОСТИ</a:t>
            </a:r>
            <a:endParaRPr lang="ru-RU" dirty="0">
              <a:solidFill>
                <a:srgbClr val="1F2C32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74365" y="3569109"/>
            <a:ext cx="8943114" cy="1958463"/>
          </a:xfrm>
        </p:spPr>
        <p:txBody>
          <a:bodyPr anchor="t">
            <a:normAutofit/>
          </a:bodyPr>
          <a:lstStyle/>
          <a:p>
            <a:pPr marL="360363" lvl="0" indent="-350838">
              <a:lnSpc>
                <a:spcPct val="250000"/>
              </a:lnSpc>
              <a:spcBef>
                <a:spcPts val="0"/>
              </a:spcBef>
              <a:buClr>
                <a:srgbClr val="2889F1"/>
              </a:buClr>
              <a:buFont typeface="Arial" charset="0"/>
              <a:buChar char="•"/>
            </a:pPr>
            <a:r>
              <a:rPr lang="ru-RU" sz="1600" dirty="0" smtClean="0"/>
              <a:t>Мы </a:t>
            </a:r>
            <a:r>
              <a:rPr lang="ru-RU" sz="1600" dirty="0"/>
              <a:t>помогаем клиентам достигать их бизнес-целей.</a:t>
            </a:r>
          </a:p>
          <a:p>
            <a:pPr marL="360363" lvl="0" indent="-350838">
              <a:lnSpc>
                <a:spcPct val="250000"/>
              </a:lnSpc>
              <a:spcBef>
                <a:spcPts val="0"/>
              </a:spcBef>
              <a:buClr>
                <a:srgbClr val="2889F1"/>
              </a:buClr>
              <a:buFont typeface="Arial" charset="0"/>
              <a:buChar char="•"/>
            </a:pPr>
            <a:r>
              <a:rPr lang="ru-RU" sz="1600" dirty="0"/>
              <a:t>Мы управляемые и понятные.</a:t>
            </a:r>
          </a:p>
          <a:p>
            <a:pPr marL="360363" lvl="0" indent="-350838">
              <a:lnSpc>
                <a:spcPct val="250000"/>
              </a:lnSpc>
              <a:spcBef>
                <a:spcPts val="0"/>
              </a:spcBef>
              <a:buClr>
                <a:srgbClr val="2889F1"/>
              </a:buClr>
              <a:buFont typeface="Arial" charset="0"/>
              <a:buChar char="•"/>
            </a:pPr>
            <a:r>
              <a:rPr lang="ru-RU" sz="1600" dirty="0"/>
              <a:t>Слово партнера – гарантия результата.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82296" y="1341437"/>
            <a:ext cx="10076688" cy="1908175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468948" y="2118679"/>
            <a:ext cx="8943114" cy="98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8000" dirty="0" smtClean="0">
                <a:solidFill>
                  <a:schemeClr val="bg1"/>
                </a:solidFill>
              </a:rPr>
              <a:t>ДОВЕРИЕ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4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dirty="0" smtClean="0">
                <a:solidFill>
                  <a:srgbClr val="000E15"/>
                </a:solidFill>
              </a:rPr>
              <a:t>ЦЕННОСТИ</a:t>
            </a:r>
            <a:endParaRPr lang="ru-RU" b="0" dirty="0">
              <a:solidFill>
                <a:srgbClr val="000E15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74365" y="3576536"/>
            <a:ext cx="8943114" cy="3271632"/>
          </a:xfrm>
        </p:spPr>
        <p:txBody>
          <a:bodyPr anchor="t">
            <a:normAutofit/>
          </a:bodyPr>
          <a:lstStyle/>
          <a:p>
            <a:pPr marL="360363" indent="-350838">
              <a:lnSpc>
                <a:spcPct val="250000"/>
              </a:lnSpc>
              <a:spcBef>
                <a:spcPts val="0"/>
              </a:spcBef>
              <a:buClr>
                <a:srgbClr val="FC6508"/>
              </a:buClr>
              <a:buFont typeface="Arial" charset="0"/>
              <a:buChar char="•"/>
            </a:pPr>
            <a:r>
              <a:rPr lang="ru-RU" sz="1600" dirty="0" smtClean="0"/>
              <a:t>Мы </a:t>
            </a:r>
            <a:r>
              <a:rPr lang="ru-RU" sz="1600" dirty="0"/>
              <a:t>— команда героев. Нас зовут когда нужно быстро сделать невозможное!</a:t>
            </a:r>
          </a:p>
          <a:p>
            <a:pPr marL="360363" indent="-350838">
              <a:lnSpc>
                <a:spcPct val="250000"/>
              </a:lnSpc>
              <a:spcBef>
                <a:spcPts val="0"/>
              </a:spcBef>
              <a:buClr>
                <a:srgbClr val="FC6508"/>
              </a:buClr>
              <a:buFont typeface="Arial" charset="0"/>
              <a:buChar char="•"/>
            </a:pPr>
            <a:r>
              <a:rPr lang="ru-RU" sz="1600" dirty="0"/>
              <a:t>Мы заряжены на успех и способны показать Клиенту высокий </a:t>
            </a:r>
            <a:r>
              <a:rPr lang="ru-RU" sz="1600" dirty="0" smtClean="0"/>
              <a:t>результат.</a:t>
            </a:r>
            <a:endParaRPr lang="ru-RU" sz="1600" dirty="0"/>
          </a:p>
          <a:p>
            <a:pPr marL="360363" indent="-350838">
              <a:lnSpc>
                <a:spcPct val="250000"/>
              </a:lnSpc>
              <a:spcBef>
                <a:spcPts val="0"/>
              </a:spcBef>
              <a:buClr>
                <a:srgbClr val="FC6508"/>
              </a:buClr>
              <a:buFont typeface="Arial" charset="0"/>
              <a:buChar char="•"/>
            </a:pPr>
            <a:r>
              <a:rPr lang="ru-RU" sz="1600" dirty="0"/>
              <a:t>Мы позитивные, любим жизнь и верим в то, </a:t>
            </a:r>
            <a:r>
              <a:rPr lang="ru-RU" sz="1600" dirty="0" smtClean="0"/>
              <a:t>что </a:t>
            </a:r>
            <a:r>
              <a:rPr lang="ru-RU" sz="1600" dirty="0"/>
              <a:t>делаем. </a:t>
            </a:r>
            <a:endParaRPr lang="ru-RU" sz="1600" dirty="0" smtClean="0"/>
          </a:p>
          <a:p>
            <a:pPr marL="360363">
              <a:lnSpc>
                <a:spcPct val="100000"/>
              </a:lnSpc>
              <a:spcBef>
                <a:spcPts val="0"/>
              </a:spcBef>
              <a:buClr>
                <a:srgbClr val="FC6508"/>
              </a:buClr>
            </a:pPr>
            <a:r>
              <a:rPr lang="ru-RU" sz="1600" dirty="0" smtClean="0"/>
              <a:t>Наши </a:t>
            </a:r>
            <a:r>
              <a:rPr lang="ru-RU" sz="1600" dirty="0"/>
              <a:t>проекты дают нам энергию!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82296" y="1341437"/>
            <a:ext cx="10076688" cy="1908175"/>
          </a:xfrm>
          <a:prstGeom prst="rect">
            <a:avLst/>
          </a:prstGeom>
          <a:solidFill>
            <a:srgbClr val="FC65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468948" y="2118679"/>
            <a:ext cx="8943114" cy="98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8000" dirty="0" smtClean="0">
                <a:solidFill>
                  <a:schemeClr val="bg1"/>
                </a:solidFill>
              </a:rPr>
              <a:t>ЭНЕРГИЯ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5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solidFill>
                  <a:srgbClr val="000E15"/>
                </a:solidFill>
              </a:rPr>
              <a:t>ЦЕННОСТИ</a:t>
            </a:r>
            <a:endParaRPr lang="ru-RU" dirty="0">
              <a:solidFill>
                <a:srgbClr val="000E15"/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74365" y="3417325"/>
            <a:ext cx="8943114" cy="2115779"/>
          </a:xfrm>
        </p:spPr>
        <p:txBody>
          <a:bodyPr anchor="ctr">
            <a:normAutofit/>
          </a:bodyPr>
          <a:lstStyle/>
          <a:p>
            <a:pPr marL="360363" indent="-350838">
              <a:lnSpc>
                <a:spcPct val="250000"/>
              </a:lnSpc>
              <a:spcBef>
                <a:spcPts val="0"/>
              </a:spcBef>
              <a:buClr>
                <a:srgbClr val="00C698"/>
              </a:buClr>
              <a:buFont typeface="Arial" charset="0"/>
              <a:buChar char="•"/>
            </a:pPr>
            <a:r>
              <a:rPr lang="ru-RU" sz="1600" dirty="0" smtClean="0"/>
              <a:t>Мы </a:t>
            </a:r>
            <a:r>
              <a:rPr lang="ru-RU" sz="1600" dirty="0"/>
              <a:t>— лидеры в цифровой </a:t>
            </a:r>
            <a:r>
              <a:rPr lang="ru-RU" sz="1600" dirty="0" smtClean="0"/>
              <a:t>индустрии.</a:t>
            </a:r>
            <a:endParaRPr lang="ru-RU" sz="1600" dirty="0"/>
          </a:p>
          <a:p>
            <a:pPr marL="360363" indent="-350838">
              <a:lnSpc>
                <a:spcPct val="250000"/>
              </a:lnSpc>
              <a:spcBef>
                <a:spcPts val="0"/>
              </a:spcBef>
              <a:buClr>
                <a:srgbClr val="00C698"/>
              </a:buClr>
              <a:buFont typeface="Arial" charset="0"/>
              <a:buChar char="•"/>
            </a:pPr>
            <a:r>
              <a:rPr lang="ru-RU" sz="1600" dirty="0"/>
              <a:t>Опыт реализации сложнейших проектов более 15 </a:t>
            </a:r>
            <a:r>
              <a:rPr lang="ru-RU" sz="1600" dirty="0" smtClean="0"/>
              <a:t>лет.</a:t>
            </a:r>
            <a:endParaRPr lang="ru-RU" sz="1600" dirty="0"/>
          </a:p>
          <a:p>
            <a:pPr marL="360363" indent="-350838">
              <a:lnSpc>
                <a:spcPct val="250000"/>
              </a:lnSpc>
              <a:spcBef>
                <a:spcPts val="0"/>
              </a:spcBef>
              <a:buClr>
                <a:srgbClr val="00C698"/>
              </a:buClr>
              <a:buFont typeface="Arial" charset="0"/>
              <a:buChar char="•"/>
            </a:pPr>
            <a:r>
              <a:rPr lang="ru-RU" sz="1600" dirty="0"/>
              <a:t>Лига объединяет лучшие ИТ команды в России и других </a:t>
            </a:r>
            <a:r>
              <a:rPr lang="ru-RU" sz="1600" dirty="0" smtClean="0"/>
              <a:t>странах.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-82296" y="1341437"/>
            <a:ext cx="10076688" cy="1908175"/>
          </a:xfrm>
          <a:prstGeom prst="rect">
            <a:avLst/>
          </a:prstGeom>
          <a:solidFill>
            <a:srgbClr val="00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D69F"/>
              </a:solidFill>
            </a:endParaRPr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468948" y="2118679"/>
            <a:ext cx="8943114" cy="981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8000" dirty="0" smtClean="0">
                <a:solidFill>
                  <a:schemeClr val="bg1"/>
                </a:solidFill>
              </a:rPr>
              <a:t>ЭКСПЕРТИЗА</a:t>
            </a:r>
            <a:endParaRPr lang="ru-RU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ОТРАСЛИ ПРИСУТСТВИЯ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54886" y="1163606"/>
            <a:ext cx="8860564" cy="2722594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/>
              <a:t>15-тилетний опыт и экспертиза в области решения сложнейших технологических задач позволяют нам участвовать в проектах во всех отраслях экономики. </a:t>
            </a:r>
            <a:endParaRPr lang="ru-RU" sz="2000" dirty="0" smtClean="0"/>
          </a:p>
          <a:p>
            <a:pPr>
              <a:lnSpc>
                <a:spcPts val="2800"/>
              </a:lnSpc>
              <a:spcBef>
                <a:spcPts val="0"/>
              </a:spcBef>
            </a:pPr>
            <a:endParaRPr lang="ru-RU" sz="2000" dirty="0" smtClean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 smtClean="0"/>
              <a:t>Участники </a:t>
            </a:r>
            <a:r>
              <a:rPr lang="ru-RU" sz="2000" dirty="0"/>
              <a:t>Лиги разрабатывают и внедряют собственные продукты и решения, которые помогают перевести процессы государственных и коммерческих организаций в цифровой мир.</a:t>
            </a:r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454886" y="4398024"/>
            <a:ext cx="2231164" cy="104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  <a:spcBef>
                <a:spcPts val="2400"/>
              </a:spcBef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ГОССЕКТОР</a:t>
            </a:r>
          </a:p>
          <a:p>
            <a:pPr>
              <a:lnSpc>
                <a:spcPts val="2500"/>
              </a:lnSpc>
              <a:spcBef>
                <a:spcPts val="2400"/>
              </a:spcBef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ФИНАНСЫ</a:t>
            </a:r>
          </a:p>
          <a:p>
            <a:pPr>
              <a:lnSpc>
                <a:spcPts val="2500"/>
              </a:lnSpc>
              <a:spcBef>
                <a:spcPts val="2400"/>
              </a:spcBef>
            </a:pP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2592296" y="4398024"/>
            <a:ext cx="3614194" cy="104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  <a:spcBef>
                <a:spcPts val="2400"/>
              </a:spcBef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ПРОИЗВОДСТВО И ТЭК</a:t>
            </a:r>
          </a:p>
          <a:p>
            <a:pPr>
              <a:lnSpc>
                <a:spcPts val="2500"/>
              </a:lnSpc>
              <a:spcBef>
                <a:spcPts val="2400"/>
              </a:spcBef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ТОРГОВЛЯ И ПИТАНИЕ</a:t>
            </a:r>
            <a:endParaRPr lang="ru-R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Текст 3"/>
          <p:cNvSpPr txBox="1">
            <a:spLocks/>
          </p:cNvSpPr>
          <p:nvPr/>
        </p:nvSpPr>
        <p:spPr>
          <a:xfrm>
            <a:off x="6503670" y="4398024"/>
            <a:ext cx="3614194" cy="1047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500"/>
              </a:lnSpc>
              <a:spcBef>
                <a:spcPts val="2400"/>
              </a:spcBef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ТЕЛЕКОМ И МЕДИА</a:t>
            </a:r>
          </a:p>
          <a:p>
            <a:pPr>
              <a:lnSpc>
                <a:spcPts val="2500"/>
              </a:lnSpc>
              <a:spcBef>
                <a:spcPts val="2400"/>
              </a:spcBef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ТРАНСПОРТ</a:t>
            </a:r>
            <a:endParaRPr lang="ru-RU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ctrTitle"/>
          </p:nvPr>
        </p:nvSpPr>
        <p:spPr>
          <a:xfrm>
            <a:off x="446933" y="441809"/>
            <a:ext cx="8951067" cy="461433"/>
          </a:xfrm>
        </p:spPr>
        <p:txBody>
          <a:bodyPr/>
          <a:lstStyle/>
          <a:p>
            <a:r>
              <a:rPr lang="ru-RU" sz="2170" b="1" dirty="0" smtClean="0"/>
              <a:t>КЛЮЧЕВЫЕ ФАКТЫ</a:t>
            </a:r>
            <a:endParaRPr lang="ru-RU" sz="2170" b="1" dirty="0"/>
          </a:p>
        </p:txBody>
      </p:sp>
      <p:grpSp>
        <p:nvGrpSpPr>
          <p:cNvPr id="14" name="Группа 13"/>
          <p:cNvGrpSpPr/>
          <p:nvPr/>
        </p:nvGrpSpPr>
        <p:grpSpPr>
          <a:xfrm>
            <a:off x="4212000" y="2821335"/>
            <a:ext cx="1604315" cy="1558230"/>
            <a:chOff x="407163" y="2228103"/>
            <a:chExt cx="1604315" cy="1558230"/>
          </a:xfrm>
        </p:grpSpPr>
        <p:sp>
          <p:nvSpPr>
            <p:cNvPr id="15" name="Заголовок 1"/>
            <p:cNvSpPr txBox="1">
              <a:spLocks/>
            </p:cNvSpPr>
            <p:nvPr/>
          </p:nvSpPr>
          <p:spPr>
            <a:xfrm>
              <a:off x="488100" y="2228103"/>
              <a:ext cx="1442441" cy="9844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90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333" b="0" i="0" kern="1200" cap="none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</a:lstStyle>
            <a:p>
              <a:pPr algn="ctr"/>
              <a:r>
                <a:rPr lang="ru-RU" sz="7200" dirty="0" smtClean="0"/>
                <a:t>15</a:t>
              </a:r>
              <a:endParaRPr lang="ru-RU" sz="7200" dirty="0"/>
            </a:p>
          </p:txBody>
        </p:sp>
        <p:sp>
          <p:nvSpPr>
            <p:cNvPr id="16" name="Текст 3"/>
            <p:cNvSpPr txBox="1">
              <a:spLocks/>
            </p:cNvSpPr>
            <p:nvPr/>
          </p:nvSpPr>
          <p:spPr>
            <a:xfrm>
              <a:off x="407163" y="3269729"/>
              <a:ext cx="1604315" cy="516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90570" rtl="0" eaLnBrk="1" latinLnBrk="0" hangingPunct="1">
                <a:lnSpc>
                  <a:spcPct val="90000"/>
                </a:lnSpc>
                <a:spcBef>
                  <a:spcPts val="1083"/>
                </a:spcBef>
                <a:buFont typeface="Arial"/>
                <a:buNone/>
                <a:defRPr sz="1517" b="0" i="0" kern="1200">
                  <a:solidFill>
                    <a:srgbClr val="292835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95285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26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2pPr>
              <a:lvl3pPr marL="990570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2167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3pPr>
              <a:lvl4pPr marL="1485854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195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4pPr>
              <a:lvl5pPr marL="1981139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195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5pPr>
              <a:lvl6pPr marL="2724066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19351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14636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09920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ru-RU" sz="1400" dirty="0" smtClean="0">
                  <a:solidFill>
                    <a:schemeClr val="bg1"/>
                  </a:solidFill>
                </a:rPr>
                <a:t>лет опыта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ru-RU" sz="1400" dirty="0" smtClean="0">
                  <a:solidFill>
                    <a:schemeClr val="bg1"/>
                  </a:solidFill>
                </a:rPr>
                <a:t>на рынке 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560388" y="2821335"/>
            <a:ext cx="3095329" cy="1558230"/>
            <a:chOff x="2642530" y="2228103"/>
            <a:chExt cx="3095329" cy="1558230"/>
          </a:xfrm>
        </p:grpSpPr>
        <p:sp>
          <p:nvSpPr>
            <p:cNvPr id="18" name="Заголовок 1"/>
            <p:cNvSpPr txBox="1">
              <a:spLocks/>
            </p:cNvSpPr>
            <p:nvPr/>
          </p:nvSpPr>
          <p:spPr>
            <a:xfrm>
              <a:off x="2642530" y="2228103"/>
              <a:ext cx="3095329" cy="9844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90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333" b="0" i="0" kern="1200" cap="none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</a:lstStyle>
            <a:p>
              <a:pPr algn="ctr"/>
              <a:r>
                <a:rPr lang="ru-RU" sz="7200" dirty="0" smtClean="0"/>
                <a:t>3 000</a:t>
              </a:r>
              <a:endParaRPr lang="ru-RU" sz="7200" dirty="0"/>
            </a:p>
          </p:txBody>
        </p:sp>
        <p:sp>
          <p:nvSpPr>
            <p:cNvPr id="19" name="Текст 3"/>
            <p:cNvSpPr txBox="1">
              <a:spLocks/>
            </p:cNvSpPr>
            <p:nvPr/>
          </p:nvSpPr>
          <p:spPr>
            <a:xfrm>
              <a:off x="2769122" y="3269729"/>
              <a:ext cx="2842143" cy="516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90570" rtl="0" eaLnBrk="1" latinLnBrk="0" hangingPunct="1">
                <a:lnSpc>
                  <a:spcPct val="90000"/>
                </a:lnSpc>
                <a:spcBef>
                  <a:spcPts val="1083"/>
                </a:spcBef>
                <a:buFont typeface="Arial"/>
                <a:buNone/>
                <a:defRPr sz="1517" b="0" i="0" kern="1200">
                  <a:solidFill>
                    <a:srgbClr val="292835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95285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26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2pPr>
              <a:lvl3pPr marL="990570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2167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3pPr>
              <a:lvl4pPr marL="1485854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195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4pPr>
              <a:lvl5pPr marL="1981139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195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5pPr>
              <a:lvl6pPr marL="2724066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19351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14636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09920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ru-RU" sz="1400" dirty="0" smtClean="0">
                  <a:solidFill>
                    <a:schemeClr val="bg1"/>
                  </a:solidFill>
                </a:rPr>
                <a:t>экспертов по всей России 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ru-RU" sz="1400" dirty="0" smtClean="0">
                  <a:solidFill>
                    <a:schemeClr val="bg1"/>
                  </a:solidFill>
                </a:rPr>
                <a:t>и странам СНГ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6499192" y="2821335"/>
            <a:ext cx="2842143" cy="1558230"/>
            <a:chOff x="6709940" y="2228103"/>
            <a:chExt cx="2842143" cy="1558230"/>
          </a:xfrm>
        </p:grpSpPr>
        <p:sp>
          <p:nvSpPr>
            <p:cNvPr id="21" name="Заголовок 1"/>
            <p:cNvSpPr txBox="1">
              <a:spLocks/>
            </p:cNvSpPr>
            <p:nvPr/>
          </p:nvSpPr>
          <p:spPr>
            <a:xfrm>
              <a:off x="6724045" y="2228103"/>
              <a:ext cx="2813935" cy="9844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9057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333" b="0" i="0" kern="1200" cap="none" baseline="0">
                  <a:solidFill>
                    <a:schemeClr val="bg1"/>
                  </a:solidFill>
                  <a:latin typeface="Verdana" charset="0"/>
                  <a:ea typeface="Verdana" charset="0"/>
                  <a:cs typeface="Verdana" charset="0"/>
                </a:defRPr>
              </a:lvl1pPr>
            </a:lstStyle>
            <a:p>
              <a:pPr algn="ctr"/>
              <a:r>
                <a:rPr lang="ru-RU" sz="7200" dirty="0" smtClean="0"/>
                <a:t>100+</a:t>
              </a:r>
              <a:endParaRPr lang="ru-RU" sz="7200" dirty="0"/>
            </a:p>
          </p:txBody>
        </p:sp>
        <p:sp>
          <p:nvSpPr>
            <p:cNvPr id="22" name="Текст 3"/>
            <p:cNvSpPr txBox="1">
              <a:spLocks/>
            </p:cNvSpPr>
            <p:nvPr/>
          </p:nvSpPr>
          <p:spPr>
            <a:xfrm>
              <a:off x="6709940" y="3269729"/>
              <a:ext cx="2842143" cy="51660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90570" rtl="0" eaLnBrk="1" latinLnBrk="0" hangingPunct="1">
                <a:lnSpc>
                  <a:spcPct val="90000"/>
                </a:lnSpc>
                <a:spcBef>
                  <a:spcPts val="1083"/>
                </a:spcBef>
                <a:buFont typeface="Arial"/>
                <a:buNone/>
                <a:defRPr sz="1517" b="0" i="0" kern="1200">
                  <a:solidFill>
                    <a:srgbClr val="292835"/>
                  </a:solidFill>
                  <a:latin typeface="Verdana" charset="0"/>
                  <a:ea typeface="Verdana" charset="0"/>
                  <a:cs typeface="Verdana" charset="0"/>
                </a:defRPr>
              </a:lvl1pPr>
              <a:lvl2pPr marL="495285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260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2pPr>
              <a:lvl3pPr marL="990570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2167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3pPr>
              <a:lvl4pPr marL="1485854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195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4pPr>
              <a:lvl5pPr marL="1981139" indent="0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None/>
                <a:defRPr sz="1950" b="0" i="0" kern="1200">
                  <a:solidFill>
                    <a:schemeClr val="tx1"/>
                  </a:solidFill>
                  <a:latin typeface="Helvetica Light" charset="0"/>
                  <a:ea typeface="Helvetica Light" charset="0"/>
                  <a:cs typeface="Helvetica Light" charset="0"/>
                </a:defRPr>
              </a:lvl5pPr>
              <a:lvl6pPr marL="2724066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19351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14636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09920" indent="-247642" algn="l" defTabSz="990570" rtl="0" eaLnBrk="1" latinLnBrk="0" hangingPunct="1">
                <a:lnSpc>
                  <a:spcPct val="90000"/>
                </a:lnSpc>
                <a:spcBef>
                  <a:spcPts val="542"/>
                </a:spcBef>
                <a:buFont typeface="Arial"/>
                <a:buChar char="•"/>
                <a:defRPr sz="19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ru-RU" sz="1400" dirty="0" smtClean="0">
                  <a:solidFill>
                    <a:schemeClr val="bg1"/>
                  </a:solidFill>
                </a:rPr>
                <a:t>клиентов в государственном и коммерческом секторе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УЧАСТНИКИ ЛИГИ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54886" y="1175036"/>
            <a:ext cx="8943114" cy="1316704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/>
              <a:t>В Лиге собраны более 15 лучших команд, которые зарекомендовали себя в самых сложных технологических проектах крупнейших компаний России и </a:t>
            </a:r>
            <a:r>
              <a:rPr lang="ru-RU" sz="2000"/>
              <a:t>СНГ</a:t>
            </a:r>
            <a:r>
              <a:rPr lang="ru-RU" sz="2000" smtClean="0"/>
              <a:t>.</a:t>
            </a:r>
            <a:endParaRPr lang="ru-RU" sz="2000" dirty="0" smtClean="0"/>
          </a:p>
        </p:txBody>
      </p:sp>
      <p:sp>
        <p:nvSpPr>
          <p:cNvPr id="7" name="Текст 3"/>
          <p:cNvSpPr txBox="1">
            <a:spLocks/>
          </p:cNvSpPr>
          <p:nvPr/>
        </p:nvSpPr>
        <p:spPr>
          <a:xfrm>
            <a:off x="466316" y="2576645"/>
            <a:ext cx="8943114" cy="90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Нас объединяет единая культура ведения бизнеса, основанная на доверии, энергии и экспертизе, которые отражены в каждом проекте</a:t>
            </a:r>
            <a:r>
              <a:rPr lang="ru-RU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89" y="5105137"/>
            <a:ext cx="1313935" cy="2115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4775" y="4449003"/>
            <a:ext cx="716811" cy="3774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0965" y="4395494"/>
            <a:ext cx="1042514" cy="4844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2700" y="4527430"/>
            <a:ext cx="601128" cy="2315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361" y="5070310"/>
            <a:ext cx="304242" cy="2812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361" y="5112666"/>
            <a:ext cx="1182645" cy="19648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632" y="4472506"/>
            <a:ext cx="1268177" cy="330441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4225" y="5087141"/>
            <a:ext cx="829515" cy="247538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141" y="5143438"/>
            <a:ext cx="916175" cy="1349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2364" y="5050063"/>
            <a:ext cx="1029635" cy="321695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860" y="4510371"/>
            <a:ext cx="889980" cy="286336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0207" y="4524135"/>
            <a:ext cx="837989" cy="227182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6540" y="4524135"/>
            <a:ext cx="1224314" cy="238171"/>
          </a:xfrm>
          <a:prstGeom prst="rect">
            <a:avLst/>
          </a:prstGeom>
        </p:spPr>
      </p:pic>
      <p:cxnSp>
        <p:nvCxnSpPr>
          <p:cNvPr id="56" name="Прямая соединительная линия 55"/>
          <p:cNvCxnSpPr/>
          <p:nvPr/>
        </p:nvCxnSpPr>
        <p:spPr>
          <a:xfrm flipH="1">
            <a:off x="560389" y="4020630"/>
            <a:ext cx="883761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6" name="Прямоугольник 1025"/>
          <p:cNvSpPr/>
          <p:nvPr/>
        </p:nvSpPr>
        <p:spPr>
          <a:xfrm>
            <a:off x="366774" y="3905220"/>
            <a:ext cx="1283338" cy="23082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9" name="Рисунок 102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89" y="3897632"/>
            <a:ext cx="916747" cy="24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ЛИГИ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54886" y="1175036"/>
            <a:ext cx="9329194" cy="928084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 smtClean="0"/>
              <a:t>Крупнейшие </a:t>
            </a:r>
            <a:r>
              <a:rPr lang="ru-RU" sz="2000" dirty="0"/>
              <a:t>компании </a:t>
            </a:r>
            <a:r>
              <a:rPr lang="ru-RU" sz="2000" dirty="0" smtClean="0"/>
              <a:t>страны доверили </a:t>
            </a:r>
            <a:r>
              <a:rPr lang="ru-RU" sz="2000" dirty="0"/>
              <a:t>нам внедрение </a:t>
            </a:r>
            <a:endParaRPr lang="ru-RU" sz="2000" dirty="0" smtClean="0"/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 smtClean="0"/>
              <a:t>и </a:t>
            </a:r>
            <a:r>
              <a:rPr lang="ru-RU" sz="2000" dirty="0"/>
              <a:t>развитие ключевых систем в своем ИТ-ландшафте.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900" y="2435228"/>
            <a:ext cx="511044" cy="47833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820" y="2352054"/>
            <a:ext cx="644687" cy="6446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8400" y="4829910"/>
            <a:ext cx="828870" cy="18149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3590" y="2506787"/>
            <a:ext cx="1223430" cy="33522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0885" y="2495953"/>
            <a:ext cx="575625" cy="356888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9899" y="2412435"/>
            <a:ext cx="510605" cy="5239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755" y="2518330"/>
            <a:ext cx="665888" cy="31213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675" y="2423664"/>
            <a:ext cx="670321" cy="501467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2407" y="2505510"/>
            <a:ext cx="687365" cy="33777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961" y="3223045"/>
            <a:ext cx="332404" cy="453841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2141" y="3246789"/>
            <a:ext cx="921389" cy="406352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193" y="3273629"/>
            <a:ext cx="659008" cy="352673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7757" y="3329050"/>
            <a:ext cx="1014889" cy="24183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807" y="3289229"/>
            <a:ext cx="733785" cy="321473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5423" y="3206482"/>
            <a:ext cx="341332" cy="486966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57" y="3964730"/>
            <a:ext cx="473530" cy="433279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580" y="4026034"/>
            <a:ext cx="655167" cy="316697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203" y="3986522"/>
            <a:ext cx="1003265" cy="39572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4368" y="3966992"/>
            <a:ext cx="708659" cy="434781"/>
          </a:xfrm>
          <a:prstGeom prst="rect">
            <a:avLst/>
          </a:prstGeom>
        </p:spPr>
      </p:pic>
      <p:pic>
        <p:nvPicPr>
          <p:cNvPr id="34" name="Рисунок 33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861" y="4072483"/>
            <a:ext cx="766456" cy="223799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585" y="4702415"/>
            <a:ext cx="487675" cy="397917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1056" y="4702415"/>
            <a:ext cx="542215" cy="436482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333" y="4617053"/>
            <a:ext cx="724181" cy="45248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88" y="3356067"/>
            <a:ext cx="874068" cy="187796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034" y="4771774"/>
            <a:ext cx="747326" cy="297765"/>
          </a:xfrm>
          <a:prstGeom prst="rect">
            <a:avLst/>
          </a:prstGeom>
        </p:spPr>
      </p:pic>
      <p:pic>
        <p:nvPicPr>
          <p:cNvPr id="41" name="Рисунок 40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3947" y="4771561"/>
            <a:ext cx="1042509" cy="298190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7512" y="4775695"/>
            <a:ext cx="896374" cy="289922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605" y="4781777"/>
            <a:ext cx="704969" cy="277759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1315" y="3932667"/>
            <a:ext cx="708769" cy="503430"/>
          </a:xfrm>
          <a:prstGeom prst="rect">
            <a:avLst/>
          </a:prstGeom>
        </p:spPr>
      </p:pic>
      <p:sp>
        <p:nvSpPr>
          <p:cNvPr id="45" name="Текст 3"/>
          <p:cNvSpPr txBox="1">
            <a:spLocks/>
          </p:cNvSpPr>
          <p:nvPr/>
        </p:nvSpPr>
        <p:spPr>
          <a:xfrm>
            <a:off x="466316" y="5426996"/>
            <a:ext cx="2585494" cy="517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1600" dirty="0" smtClean="0">
                <a:solidFill>
                  <a:schemeClr val="bg1">
                    <a:lumMod val="65000"/>
                  </a:schemeClr>
                </a:solidFill>
              </a:rPr>
              <a:t>И многие другие</a:t>
            </a:r>
            <a:endParaRPr lang="ru-RU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6" name="Рисунок 45"/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2406" y="3224830"/>
            <a:ext cx="704035" cy="408340"/>
          </a:xfrm>
          <a:prstGeom prst="rect">
            <a:avLst/>
          </a:prstGeom>
        </p:spPr>
      </p:pic>
      <p:pic>
        <p:nvPicPr>
          <p:cNvPr id="47" name="Рисунок 46" descr="http://s3-eu-central-1.amazonaws.com/zbulvar/uploads/2016/03/01-01-logotip.png"/>
          <p:cNvPicPr>
            <a:picLocks noChangeAspect="1" noChangeArrowheads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05036" y="4032250"/>
            <a:ext cx="900330" cy="36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Рисунок 47" descr="http://toplogos.ru/images/logo-rosatom.png"/>
          <p:cNvPicPr>
            <a:picLocks noChangeAspect="1" noChangeArrowheads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4492" y="3889396"/>
            <a:ext cx="379863" cy="4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4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ПАРТНЕРЫ ЛИГИ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54886" y="1222069"/>
            <a:ext cx="9329194" cy="425164"/>
          </a:xfrm>
        </p:spPr>
        <p:txBody>
          <a:bodyPr>
            <a:normAutofit/>
          </a:bodyPr>
          <a:lstStyle/>
          <a:p>
            <a:r>
              <a:rPr lang="ru-RU" sz="2000" smtClean="0"/>
              <a:t>Производители </a:t>
            </a:r>
            <a:r>
              <a:rPr lang="ru-RU" sz="2000" dirty="0"/>
              <a:t>программного обеспечения </a:t>
            </a:r>
            <a:r>
              <a:rPr lang="ru-RU" sz="2000"/>
              <a:t>— </a:t>
            </a:r>
            <a:r>
              <a:rPr lang="ru-RU" sz="2000" smtClean="0"/>
              <a:t>наши </a:t>
            </a:r>
            <a:r>
              <a:rPr lang="ru-RU" sz="2000" dirty="0"/>
              <a:t>партнеры</a:t>
            </a:r>
          </a:p>
          <a:p>
            <a:endParaRPr lang="ru-RU" sz="2000" dirty="0"/>
          </a:p>
        </p:txBody>
      </p:sp>
      <p:pic>
        <p:nvPicPr>
          <p:cNvPr id="49" name="Изображение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48" y="2161953"/>
            <a:ext cx="1055805" cy="300268"/>
          </a:xfrm>
          <a:prstGeom prst="rect">
            <a:avLst/>
          </a:prstGeom>
        </p:spPr>
      </p:pic>
      <p:pic>
        <p:nvPicPr>
          <p:cNvPr id="50" name="Рисунок 10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150" r="-11302"/>
          <a:stretch/>
        </p:blipFill>
        <p:spPr>
          <a:xfrm>
            <a:off x="2284645" y="1993418"/>
            <a:ext cx="502863" cy="637338"/>
          </a:xfrm>
          <a:prstGeom prst="rect">
            <a:avLst/>
          </a:prstGeom>
        </p:spPr>
      </p:pic>
      <p:pic>
        <p:nvPicPr>
          <p:cNvPr id="51" name="Изображение 2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2162" y="2122897"/>
            <a:ext cx="1084484" cy="37838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540" y="2016468"/>
            <a:ext cx="591238" cy="591238"/>
          </a:xfrm>
          <a:prstGeom prst="rect">
            <a:avLst/>
          </a:prstGeom>
        </p:spPr>
      </p:pic>
      <p:pic>
        <p:nvPicPr>
          <p:cNvPr id="52" name="Изображение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60" y="2026705"/>
            <a:ext cx="582414" cy="5707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765" y="2159280"/>
            <a:ext cx="831689" cy="305614"/>
          </a:xfrm>
          <a:prstGeom prst="rect">
            <a:avLst/>
          </a:prstGeom>
        </p:spPr>
      </p:pic>
      <p:pic>
        <p:nvPicPr>
          <p:cNvPr id="53" name="Рисунок 9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4206" y="3024839"/>
            <a:ext cx="1179215" cy="456157"/>
          </a:xfrm>
          <a:prstGeom prst="rect">
            <a:avLst/>
          </a:prstGeom>
        </p:spPr>
      </p:pic>
      <p:pic>
        <p:nvPicPr>
          <p:cNvPr id="54" name="Рисунок 10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229" b="-12229"/>
          <a:stretch>
            <a:fillRect/>
          </a:stretch>
        </p:blipFill>
        <p:spPr>
          <a:xfrm>
            <a:off x="2225049" y="3023201"/>
            <a:ext cx="1138896" cy="440561"/>
          </a:xfrm>
          <a:prstGeom prst="rect">
            <a:avLst/>
          </a:prstGeom>
        </p:spPr>
      </p:pic>
      <p:pic>
        <p:nvPicPr>
          <p:cNvPr id="55" name="Рисунок 10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5003" b="-35003"/>
          <a:stretch>
            <a:fillRect/>
          </a:stretch>
        </p:blipFill>
        <p:spPr>
          <a:xfrm>
            <a:off x="3889549" y="3036689"/>
            <a:ext cx="1329349" cy="514233"/>
          </a:xfrm>
          <a:prstGeom prst="rect">
            <a:avLst/>
          </a:prstGeom>
        </p:spPr>
      </p:pic>
      <p:pic>
        <p:nvPicPr>
          <p:cNvPr id="56" name="Рисунок 102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857" b="-5619"/>
          <a:stretch/>
        </p:blipFill>
        <p:spPr>
          <a:xfrm>
            <a:off x="6008180" y="3034468"/>
            <a:ext cx="1016959" cy="518674"/>
          </a:xfrm>
          <a:prstGeom prst="rect">
            <a:avLst/>
          </a:prstGeom>
        </p:spPr>
      </p:pic>
      <p:pic>
        <p:nvPicPr>
          <p:cNvPr id="57" name="Рисунок 93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1781" y="3151473"/>
            <a:ext cx="1364520" cy="284665"/>
          </a:xfrm>
          <a:prstGeom prst="rect">
            <a:avLst/>
          </a:prstGeom>
        </p:spPr>
      </p:pic>
      <p:pic>
        <p:nvPicPr>
          <p:cNvPr id="58" name="Рисунок 103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146" y="3855943"/>
            <a:ext cx="778649" cy="708017"/>
          </a:xfrm>
          <a:prstGeom prst="rect">
            <a:avLst/>
          </a:prstGeom>
        </p:spPr>
      </p:pic>
      <p:pic>
        <p:nvPicPr>
          <p:cNvPr id="59" name="Рисунок 91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947" y="3948324"/>
            <a:ext cx="1800331" cy="3727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7258" y="3902858"/>
            <a:ext cx="1346403" cy="463725"/>
          </a:xfrm>
          <a:prstGeom prst="rect">
            <a:avLst/>
          </a:prstGeom>
        </p:spPr>
      </p:pic>
      <p:pic>
        <p:nvPicPr>
          <p:cNvPr id="60" name="Рисунок 100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711" b="-54711"/>
          <a:stretch>
            <a:fillRect/>
          </a:stretch>
        </p:blipFill>
        <p:spPr>
          <a:xfrm>
            <a:off x="6151535" y="3858451"/>
            <a:ext cx="1284411" cy="469157"/>
          </a:xfrm>
          <a:prstGeom prst="rect">
            <a:avLst/>
          </a:prstGeom>
        </p:spPr>
      </p:pic>
      <p:pic>
        <p:nvPicPr>
          <p:cNvPr id="61" name="Изображение 20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706" y="3799143"/>
            <a:ext cx="581312" cy="528465"/>
          </a:xfrm>
          <a:prstGeom prst="rect">
            <a:avLst/>
          </a:prstGeom>
        </p:spPr>
      </p:pic>
      <p:pic>
        <p:nvPicPr>
          <p:cNvPr id="62" name="Рисунок 99"/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36" b="-2251"/>
          <a:stretch/>
        </p:blipFill>
        <p:spPr>
          <a:xfrm>
            <a:off x="639178" y="4928042"/>
            <a:ext cx="750383" cy="471522"/>
          </a:xfrm>
          <a:prstGeom prst="rect">
            <a:avLst/>
          </a:prstGeom>
        </p:spPr>
      </p:pic>
      <p:pic>
        <p:nvPicPr>
          <p:cNvPr id="63" name="Рисунок 49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04" b="-1204"/>
          <a:stretch/>
        </p:blipFill>
        <p:spPr>
          <a:xfrm>
            <a:off x="2092875" y="5034982"/>
            <a:ext cx="1242109" cy="289505"/>
          </a:xfrm>
          <a:prstGeom prst="rect">
            <a:avLst/>
          </a:prstGeom>
        </p:spPr>
      </p:pic>
      <p:pic>
        <p:nvPicPr>
          <p:cNvPr id="64" name="Рисунок 106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1104" b="-51104"/>
          <a:stretch>
            <a:fillRect/>
          </a:stretch>
        </p:blipFill>
        <p:spPr>
          <a:xfrm>
            <a:off x="4025534" y="4970508"/>
            <a:ext cx="1058367" cy="3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2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ГЕОГРАФИЯ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4862"/>
            <a:ext cx="9906000" cy="442918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5979541" y="1810226"/>
            <a:ext cx="3418460" cy="3418460"/>
          </a:xfrm>
          <a:prstGeom prst="rect">
            <a:avLst/>
          </a:prstGeom>
          <a:solidFill>
            <a:srgbClr val="2889F1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6397181" y="2384310"/>
            <a:ext cx="2583180" cy="11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1</a:t>
            </a:r>
            <a:r>
              <a:rPr lang="ru-RU" sz="54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8</a:t>
            </a:r>
            <a:endParaRPr lang="en-US" sz="54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lvl="1" algn="ctr">
              <a:lnSpc>
                <a:spcPct val="80000"/>
              </a:lnSpc>
            </a:pPr>
            <a:r>
              <a:rPr lang="ru-RU" sz="14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филиалов по всей </a:t>
            </a:r>
            <a:endParaRPr lang="ru-RU" sz="14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lvl="1" algn="ctr"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России и СНГ </a:t>
            </a:r>
            <a:endParaRPr lang="ru-RU" sz="14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6397181" y="3869158"/>
            <a:ext cx="2583180" cy="92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85</a:t>
            </a:r>
          </a:p>
          <a:p>
            <a:pPr marL="0" lvl="1" algn="ctr">
              <a:lnSpc>
                <a:spcPct val="80000"/>
              </a:lnSpc>
            </a:pPr>
            <a:r>
              <a:rPr lang="ru-RU" sz="14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субъектов</a:t>
            </a:r>
            <a:endParaRPr lang="ru-RU" sz="14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7487603" y="3630168"/>
            <a:ext cx="402336" cy="0"/>
          </a:xfrm>
          <a:prstGeom prst="line">
            <a:avLst/>
          </a:prstGeom>
          <a:ln w="19050">
            <a:solidFill>
              <a:schemeClr val="bg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45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СТРАТЕГИЧЕСКИЕ ЦЕЛИ</a:t>
            </a:r>
            <a:endParaRPr lang="ru-RU" dirty="0"/>
          </a:p>
        </p:txBody>
      </p:sp>
      <p:sp>
        <p:nvSpPr>
          <p:cNvPr id="6" name="Текст 3"/>
          <p:cNvSpPr>
            <a:spLocks noGrp="1"/>
          </p:cNvSpPr>
          <p:nvPr>
            <p:ph type="body" sz="quarter" idx="13"/>
          </p:nvPr>
        </p:nvSpPr>
        <p:spPr>
          <a:xfrm>
            <a:off x="2844357" y="1750699"/>
            <a:ext cx="6553643" cy="1301106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ru-RU" sz="3200" dirty="0" smtClean="0"/>
              <a:t>Участники Лиги – чемпионы в своих рыночных нишах</a:t>
            </a:r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340568" y="1870245"/>
            <a:ext cx="2750104" cy="1172416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#</a:t>
            </a:r>
            <a:r>
              <a:rPr lang="ru-RU" sz="115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1</a:t>
            </a:r>
            <a:endParaRPr lang="ru-RU" sz="115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Текст 3"/>
          <p:cNvSpPr txBox="1">
            <a:spLocks/>
          </p:cNvSpPr>
          <p:nvPr/>
        </p:nvSpPr>
        <p:spPr>
          <a:xfrm>
            <a:off x="2844357" y="3811505"/>
            <a:ext cx="6553643" cy="1301106"/>
          </a:xfrm>
          <a:prstGeom prst="rect">
            <a:avLst/>
          </a:prstGeom>
        </p:spPr>
        <p:txBody>
          <a:bodyPr vert="horz" lIns="99060" tIns="49530" rIns="99060" bIns="4953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3200" dirty="0" smtClean="0"/>
              <a:t>Развитие новых направлений бизнеса</a:t>
            </a:r>
            <a:endParaRPr lang="ru-RU" sz="3200" dirty="0"/>
          </a:p>
        </p:txBody>
      </p:sp>
      <p:sp>
        <p:nvSpPr>
          <p:cNvPr id="10" name="Текст 3"/>
          <p:cNvSpPr txBox="1">
            <a:spLocks/>
          </p:cNvSpPr>
          <p:nvPr/>
        </p:nvSpPr>
        <p:spPr>
          <a:xfrm>
            <a:off x="340568" y="3899262"/>
            <a:ext cx="2750104" cy="1172416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500" b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#2</a:t>
            </a:r>
            <a:endParaRPr lang="ru-RU" sz="115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0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3265" y="1242833"/>
            <a:ext cx="6206482" cy="618688"/>
          </a:xfrm>
        </p:spPr>
        <p:txBody>
          <a:bodyPr/>
          <a:lstStyle/>
          <a:p>
            <a:r>
              <a:rPr lang="en-US" dirty="0" smtClean="0"/>
              <a:t>01.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3266" y="1844588"/>
            <a:ext cx="6953726" cy="388011"/>
          </a:xfrm>
        </p:spPr>
        <p:txBody>
          <a:bodyPr/>
          <a:lstStyle/>
          <a:p>
            <a:pPr>
              <a:spcBef>
                <a:spcPts val="1022"/>
              </a:spcBef>
              <a:buSzPct val="80000"/>
            </a:pPr>
            <a:r>
              <a:rPr lang="ru-RU" sz="1600" dirty="0"/>
              <a:t>Знакомство с компанией: о компании, клиенты, структура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983265" y="2752416"/>
            <a:ext cx="6206482" cy="618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7" b="1" i="0" kern="120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02.</a:t>
            </a:r>
            <a:endParaRPr lang="ru-RU" dirty="0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983266" y="3354171"/>
            <a:ext cx="6953726" cy="388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570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5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13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7642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6993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278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22"/>
              </a:spcBef>
              <a:buSzPct val="80000"/>
            </a:pPr>
            <a:r>
              <a:rPr lang="ru-RU" sz="1600" dirty="0"/>
              <a:t>Корпоративная культура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83265" y="4261176"/>
            <a:ext cx="6206482" cy="618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7" b="1" i="0" kern="1200" cap="all" baseline="0">
                <a:solidFill>
                  <a:srgbClr val="00D69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dirty="0" smtClean="0"/>
              <a:t>03.</a:t>
            </a:r>
            <a:endParaRPr lang="ru-RU" dirty="0"/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983266" y="4862931"/>
            <a:ext cx="6953726" cy="3880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0570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585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113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76424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09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6993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278" indent="0" algn="ctr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22"/>
              </a:spcBef>
              <a:buSzPct val="80000"/>
            </a:pPr>
            <a:r>
              <a:rPr lang="ru-RU" sz="1600" dirty="0"/>
              <a:t>HR-стратегия</a:t>
            </a:r>
          </a:p>
        </p:txBody>
      </p:sp>
    </p:spTree>
    <p:extLst>
      <p:ext uri="{BB962C8B-B14F-4D97-AF65-F5344CB8AC3E}">
        <p14:creationId xmlns:p14="http://schemas.microsoft.com/office/powerpoint/2010/main" val="86186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ВИДЕНИЕ К 2022 ГОДУ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60388" y="1341438"/>
            <a:ext cx="4383943" cy="2160714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60388" y="3564627"/>
            <a:ext cx="4383943" cy="2160714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014057" y="1341438"/>
            <a:ext cx="4383943" cy="2160714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5014057" y="3564627"/>
            <a:ext cx="4383943" cy="2160714"/>
          </a:xfrm>
          <a:prstGeom prst="rect">
            <a:avLst/>
          </a:prstGeom>
          <a:solidFill>
            <a:srgbClr val="D6D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42906" y="1876394"/>
            <a:ext cx="3218906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1400" b="1" dirty="0">
                <a:latin typeface="Verdana" charset="0"/>
                <a:ea typeface="Verdana" charset="0"/>
                <a:cs typeface="Verdana" charset="0"/>
              </a:rPr>
              <a:t>Финансы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latin typeface="Verdana" charset="0"/>
                <a:ea typeface="Verdana" charset="0"/>
                <a:cs typeface="Verdana" charset="0"/>
              </a:rPr>
              <a:t>30 млрд рублей к 2022 году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latin typeface="Verdana" charset="0"/>
                <a:ea typeface="Verdana" charset="0"/>
                <a:cs typeface="Verdana" charset="0"/>
              </a:rPr>
              <a:t>Прибыль каждый год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4989513" y="1517196"/>
            <a:ext cx="440848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1400" b="1" dirty="0">
                <a:latin typeface="Verdana" charset="0"/>
                <a:ea typeface="Verdana" charset="0"/>
                <a:cs typeface="Verdana" charset="0"/>
              </a:rPr>
              <a:t>Клиенты</a:t>
            </a:r>
          </a:p>
          <a:p>
            <a:pPr algn="ctr" defTabSz="1168695">
              <a:spcBef>
                <a:spcPts val="1200"/>
              </a:spcBef>
              <a:defRPr/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Самый узнаваемый бренд в целевой аудитории</a:t>
            </a:r>
          </a:p>
          <a:p>
            <a:pPr algn="ctr" defTabSz="1168695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Не менее 25 контрактов со многими компаниями из ТОП 50 компаний в СНГ</a:t>
            </a:r>
          </a:p>
          <a:p>
            <a:pPr algn="ctr" defTabSz="1168695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Каждый проект – пример успеха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142906" y="3919261"/>
            <a:ext cx="3218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1400" b="1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Бизнес-процессы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Школы профессионального роста «от стажера до партнера»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Банк технологических решений и стандартов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5263244" y="3829376"/>
            <a:ext cx="397655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</a:pPr>
            <a:r>
              <a:rPr lang="ru-RU" sz="1400" b="1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Персонал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Собственный корпоративный университет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Бренд №1 для кандидатов</a:t>
            </a:r>
          </a:p>
          <a:p>
            <a:pPr algn="ctr">
              <a:spcBef>
                <a:spcPts val="1200"/>
              </a:spcBef>
            </a:pPr>
            <a:r>
              <a:rPr lang="ru-RU" sz="1400" dirty="0">
                <a:solidFill>
                  <a:schemeClr val="dk1"/>
                </a:solidFill>
                <a:latin typeface="Verdana" charset="0"/>
                <a:ea typeface="Verdana" charset="0"/>
                <a:cs typeface="Verdana" charset="0"/>
              </a:rPr>
              <a:t>Высокая вовлеченность – 71%</a:t>
            </a:r>
          </a:p>
        </p:txBody>
      </p:sp>
    </p:spTree>
    <p:extLst>
      <p:ext uri="{BB962C8B-B14F-4D97-AF65-F5344CB8AC3E}">
        <p14:creationId xmlns:p14="http://schemas.microsoft.com/office/powerpoint/2010/main" val="11711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ctrTitle"/>
          </p:nvPr>
        </p:nvSpPr>
        <p:spPr>
          <a:xfrm>
            <a:off x="994761" y="3705493"/>
            <a:ext cx="7845392" cy="1240777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ru-RU" sz="2000" dirty="0" smtClean="0"/>
              <a:t>мы </a:t>
            </a:r>
            <a:r>
              <a:rPr lang="ru-RU" sz="2000" dirty="0"/>
              <a:t>помогаем клиентам стать лидерами цифровой экономики и соответствовать тенденциям технологической трансформации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71901" y="2094131"/>
            <a:ext cx="74291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Создавая новые решения и технологии, </a:t>
            </a:r>
          </a:p>
        </p:txBody>
      </p:sp>
    </p:spTree>
    <p:extLst>
      <p:ext uri="{BB962C8B-B14F-4D97-AF65-F5344CB8AC3E}">
        <p14:creationId xmlns:p14="http://schemas.microsoft.com/office/powerpoint/2010/main" val="113762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3277" y="-9831"/>
            <a:ext cx="4822723" cy="686783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КЛЮЧЕВЫЕ ЛИЦА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54886" y="1345051"/>
            <a:ext cx="3477922" cy="1210174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Сергей Шилов</a:t>
            </a:r>
          </a:p>
          <a:p>
            <a:r>
              <a:rPr lang="ru-RU" sz="1200" dirty="0" smtClean="0">
                <a:solidFill>
                  <a:schemeClr val="bg1">
                    <a:lumMod val="50000"/>
                  </a:schemeClr>
                </a:solidFill>
              </a:rPr>
              <a:t>Президент и основатель Лиги </a:t>
            </a:r>
            <a:r>
              <a:rPr lang="ru-RU" sz="1200" dirty="0">
                <a:solidFill>
                  <a:schemeClr val="bg1">
                    <a:lumMod val="50000"/>
                  </a:schemeClr>
                </a:solidFill>
              </a:rPr>
              <a:t>Цифровой Экономики</a:t>
            </a:r>
            <a:endParaRPr lang="ru-RU" sz="12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454887" y="2997034"/>
            <a:ext cx="4276912" cy="2531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400" dirty="0">
                <a:latin typeface="Arial" charset="0"/>
              </a:rPr>
              <a:t>Сергей Шилов является экспертом </a:t>
            </a:r>
            <a:r>
              <a:rPr lang="en-US" sz="1400" dirty="0" smtClean="0">
                <a:latin typeface="Arial" charset="0"/>
              </a:rPr>
              <a:t>                      </a:t>
            </a:r>
            <a:r>
              <a:rPr lang="ru-RU" sz="1400" dirty="0" smtClean="0">
                <a:latin typeface="Arial" charset="0"/>
              </a:rPr>
              <a:t>в </a:t>
            </a:r>
            <a:r>
              <a:rPr lang="ru-RU" sz="1400" dirty="0">
                <a:latin typeface="Arial" charset="0"/>
              </a:rPr>
              <a:t>стратегическом консалтинге, методологии управления проектами, а также в финансовой </a:t>
            </a:r>
            <a:r>
              <a:rPr lang="en-US" sz="1400" dirty="0" smtClean="0">
                <a:latin typeface="Arial" charset="0"/>
              </a:rPr>
              <a:t>         </a:t>
            </a:r>
            <a:r>
              <a:rPr lang="ru-RU" sz="1400" dirty="0" smtClean="0">
                <a:latin typeface="Arial" charset="0"/>
              </a:rPr>
              <a:t>и </a:t>
            </a:r>
            <a:r>
              <a:rPr lang="ru-RU" sz="1400" dirty="0">
                <a:latin typeface="Arial" charset="0"/>
              </a:rPr>
              <a:t>телекоммуникационных индустриях</a:t>
            </a:r>
            <a:r>
              <a:rPr lang="ru-RU" sz="1400" dirty="0" smtClean="0">
                <a:latin typeface="Arial" charset="0"/>
              </a:rPr>
              <a:t>.</a:t>
            </a:r>
            <a:endParaRPr lang="ru-RU" sz="1400" dirty="0">
              <a:latin typeface="Arial" charset="0"/>
            </a:endParaRPr>
          </a:p>
          <a:p>
            <a:pPr fontAlgn="base">
              <a:lnSpc>
                <a:spcPts val="2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1400" dirty="0">
                <a:latin typeface="Arial" charset="0"/>
              </a:rPr>
              <a:t>Под руководством Сергея Шилова компания 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smtClean="0">
                <a:latin typeface="Arial" charset="0"/>
              </a:rPr>
              <a:t>        </a:t>
            </a:r>
            <a:r>
              <a:rPr lang="ru-RU" sz="1400" dirty="0" smtClean="0">
                <a:latin typeface="Arial" charset="0"/>
              </a:rPr>
              <a:t>AT </a:t>
            </a:r>
            <a:r>
              <a:rPr lang="ru-RU" sz="1400" dirty="0">
                <a:latin typeface="Arial" charset="0"/>
              </a:rPr>
              <a:t>Consulting стала одним из лидеров на рынке информационных технологий и консалтинговых услуг для телекоммуникационного, финансового, государственного и других секторов</a:t>
            </a:r>
            <a:r>
              <a:rPr lang="ru-RU" sz="1400" dirty="0" smtClean="0">
                <a:latin typeface="Arial" charset="0"/>
              </a:rPr>
              <a:t>.</a:t>
            </a:r>
            <a:r>
              <a:rPr lang="en-US" sz="1400" dirty="0" smtClean="0">
                <a:latin typeface="Arial" charset="0"/>
              </a:rPr>
              <a:t> </a:t>
            </a:r>
            <a:endParaRPr lang="ru-RU" sz="1400" b="0" i="0" dirty="0">
              <a:effectLst/>
              <a:latin typeface="Arial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0388" y="2753033"/>
            <a:ext cx="365705" cy="0"/>
          </a:xfrm>
          <a:prstGeom prst="line">
            <a:avLst/>
          </a:prstGeom>
          <a:ln w="38100">
            <a:solidFill>
              <a:srgbClr val="2889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4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0" y="547688"/>
            <a:ext cx="9906000" cy="3736442"/>
            <a:chOff x="0" y="0"/>
            <a:chExt cx="9906000" cy="3736442"/>
          </a:xfrm>
        </p:grpSpPr>
        <p:sp>
          <p:nvSpPr>
            <p:cNvPr id="51" name="Прямоугольник 50"/>
            <p:cNvSpPr/>
            <p:nvPr/>
          </p:nvSpPr>
          <p:spPr>
            <a:xfrm>
              <a:off x="0" y="0"/>
              <a:ext cx="9906000" cy="3736442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7E9ED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Рисунок 2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62491" y="1331287"/>
              <a:ext cx="1807313" cy="2404476"/>
            </a:xfrm>
            <a:prstGeom prst="rect">
              <a:avLst/>
            </a:prstGeom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4427"/>
            <a:stretch/>
          </p:blipFill>
          <p:spPr>
            <a:xfrm>
              <a:off x="6375958" y="1287256"/>
              <a:ext cx="1682040" cy="2448508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5111"/>
            <a:stretch/>
          </p:blipFill>
          <p:spPr>
            <a:xfrm>
              <a:off x="5059119" y="1303646"/>
              <a:ext cx="1845118" cy="2432117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10553"/>
            <a:stretch/>
          </p:blipFill>
          <p:spPr>
            <a:xfrm>
              <a:off x="3865181" y="1331287"/>
              <a:ext cx="2025028" cy="2404476"/>
            </a:xfrm>
            <a:prstGeom prst="rect">
              <a:avLst/>
            </a:prstGeom>
          </p:spPr>
        </p:pic>
        <p:pic>
          <p:nvPicPr>
            <p:cNvPr id="26" name="Рисунок 25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1049"/>
            <a:stretch/>
          </p:blipFill>
          <p:spPr>
            <a:xfrm>
              <a:off x="2832958" y="1317748"/>
              <a:ext cx="1727059" cy="2418016"/>
            </a:xfrm>
            <a:prstGeom prst="rect">
              <a:avLst/>
            </a:prstGeom>
          </p:spPr>
        </p:pic>
        <p:pic>
          <p:nvPicPr>
            <p:cNvPr id="27" name="Рисунок 26"/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3531"/>
            <a:stretch/>
          </p:blipFill>
          <p:spPr>
            <a:xfrm>
              <a:off x="1610286" y="1323729"/>
              <a:ext cx="1938894" cy="2412713"/>
            </a:xfrm>
            <a:prstGeom prst="rect">
              <a:avLst/>
            </a:prstGeom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5213"/>
            <a:stretch/>
          </p:blipFill>
          <p:spPr>
            <a:xfrm>
              <a:off x="575502" y="1309553"/>
              <a:ext cx="1730653" cy="2426889"/>
            </a:xfrm>
            <a:prstGeom prst="rect">
              <a:avLst/>
            </a:prstGeom>
          </p:spPr>
        </p:pic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СТАРШИЕ ПАРТНЕРЫ</a:t>
            </a:r>
            <a:endParaRPr lang="ru-RU" dirty="0"/>
          </a:p>
        </p:txBody>
      </p:sp>
      <p:sp>
        <p:nvSpPr>
          <p:cNvPr id="13" name="Объект 2"/>
          <p:cNvSpPr txBox="1">
            <a:spLocks/>
          </p:cNvSpPr>
          <p:nvPr/>
        </p:nvSpPr>
        <p:spPr>
          <a:xfrm>
            <a:off x="516865" y="4529196"/>
            <a:ext cx="1435133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Андрей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Солодилов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endParaRPr lang="ru-RU" sz="6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ru-RU" sz="800" dirty="0">
                <a:solidFill>
                  <a:srgbClr val="000707"/>
                </a:solidFill>
                <a:cs typeface="Calibri"/>
              </a:rPr>
              <a:t>Блок </a:t>
            </a:r>
            <a:r>
              <a:rPr lang="en-US" sz="800" dirty="0">
                <a:solidFill>
                  <a:srgbClr val="000707"/>
                </a:solidFill>
                <a:cs typeface="Calibri"/>
              </a:rPr>
              <a:t>CRM</a:t>
            </a:r>
            <a:r>
              <a:rPr lang="ru-RU" sz="800" dirty="0">
                <a:solidFill>
                  <a:srgbClr val="000707"/>
                </a:solidFill>
                <a:cs typeface="Calibri"/>
              </a:rPr>
              <a:t>,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ru-RU" sz="800" dirty="0">
                <a:solidFill>
                  <a:srgbClr val="000707"/>
                </a:solidFill>
                <a:cs typeface="Calibri"/>
              </a:rPr>
              <a:t>Административный блок</a:t>
            </a:r>
          </a:p>
        </p:txBody>
      </p:sp>
      <p:sp>
        <p:nvSpPr>
          <p:cNvPr id="14" name="Объект 2"/>
          <p:cNvSpPr txBox="1">
            <a:spLocks/>
          </p:cNvSpPr>
          <p:nvPr/>
        </p:nvSpPr>
        <p:spPr>
          <a:xfrm>
            <a:off x="1810025" y="4529196"/>
            <a:ext cx="1435133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</a:t>
            </a:r>
          </a:p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Потапов</a:t>
            </a:r>
          </a:p>
          <a:p>
            <a:pPr marL="0" indent="0" algn="ctr">
              <a:buNone/>
            </a:pPr>
            <a:endParaRPr lang="ru-RU" sz="600" b="1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ru-RU" sz="800" dirty="0" smtClean="0">
                <a:solidFill>
                  <a:srgbClr val="000707"/>
                </a:solidFill>
                <a:cs typeface="Calibri"/>
              </a:rPr>
              <a:t>Блок </a:t>
            </a:r>
            <a:r>
              <a:rPr lang="en-US" sz="800" dirty="0" smtClean="0">
                <a:solidFill>
                  <a:srgbClr val="000707"/>
                </a:solidFill>
                <a:cs typeface="Calibri"/>
              </a:rPr>
              <a:t>ERP</a:t>
            </a:r>
            <a:endParaRPr lang="ru-RU" sz="800" dirty="0">
              <a:solidFill>
                <a:srgbClr val="000707"/>
              </a:solidFill>
              <a:cs typeface="Calibri"/>
            </a:endParaRPr>
          </a:p>
        </p:txBody>
      </p:sp>
      <p:sp>
        <p:nvSpPr>
          <p:cNvPr id="15" name="Объект 2"/>
          <p:cNvSpPr txBox="1">
            <a:spLocks/>
          </p:cNvSpPr>
          <p:nvPr/>
        </p:nvSpPr>
        <p:spPr>
          <a:xfrm>
            <a:off x="3109481" y="4529196"/>
            <a:ext cx="1327450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Алексей</a:t>
            </a:r>
          </a:p>
          <a:p>
            <a:pPr marL="0" indent="0" algn="ctr">
              <a:buNone/>
            </a:pP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Думнов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endParaRPr lang="ru-RU" sz="6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r>
              <a:rPr lang="ru-RU" sz="800" dirty="0" smtClean="0">
                <a:solidFill>
                  <a:srgbClr val="000707"/>
                </a:solidFill>
                <a:cs typeface="Calibri"/>
              </a:rPr>
              <a:t>Блок </a:t>
            </a:r>
            <a:r>
              <a:rPr lang="ru-RU" sz="800" dirty="0">
                <a:solidFill>
                  <a:srgbClr val="000707"/>
                </a:solidFill>
                <a:cs typeface="Calibri"/>
              </a:rPr>
              <a:t>комплексного сервиса</a:t>
            </a:r>
          </a:p>
        </p:txBody>
      </p:sp>
      <p:sp>
        <p:nvSpPr>
          <p:cNvPr id="16" name="Объект 2"/>
          <p:cNvSpPr txBox="1">
            <a:spLocks/>
          </p:cNvSpPr>
          <p:nvPr/>
        </p:nvSpPr>
        <p:spPr>
          <a:xfrm>
            <a:off x="4368761" y="4529196"/>
            <a:ext cx="1327450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Игорь</a:t>
            </a:r>
          </a:p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Хомич</a:t>
            </a:r>
          </a:p>
          <a:p>
            <a:pPr marL="0" indent="0" algn="ctr">
              <a:buNone/>
            </a:pPr>
            <a:endParaRPr lang="ru-RU" sz="6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lnSpc>
                <a:spcPct val="90000"/>
              </a:lnSpc>
              <a:buNone/>
            </a:pPr>
            <a:r>
              <a:rPr lang="ru-RU" sz="800" dirty="0" smtClean="0">
                <a:solidFill>
                  <a:srgbClr val="000707"/>
                </a:solidFill>
                <a:cs typeface="Calibri"/>
              </a:rPr>
              <a:t>Блок </a:t>
            </a:r>
            <a:r>
              <a:rPr lang="ru-RU" sz="800" dirty="0">
                <a:solidFill>
                  <a:srgbClr val="000707"/>
                </a:solidFill>
                <a:cs typeface="Calibri"/>
              </a:rPr>
              <a:t>инновационных решений</a:t>
            </a:r>
          </a:p>
        </p:txBody>
      </p:sp>
      <p:sp>
        <p:nvSpPr>
          <p:cNvPr id="17" name="Объект 2"/>
          <p:cNvSpPr txBox="1">
            <a:spLocks/>
          </p:cNvSpPr>
          <p:nvPr/>
        </p:nvSpPr>
        <p:spPr>
          <a:xfrm>
            <a:off x="5585002" y="4529196"/>
            <a:ext cx="1327450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</a:t>
            </a:r>
          </a:p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Васильев</a:t>
            </a:r>
          </a:p>
          <a:p>
            <a:pPr marL="0" indent="0" algn="ctr">
              <a:buNone/>
            </a:pPr>
            <a:endParaRPr lang="ru-RU" sz="6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r>
              <a:rPr lang="ru-RU" sz="800" dirty="0">
                <a:solidFill>
                  <a:srgbClr val="000707"/>
                </a:solidFill>
                <a:cs typeface="Calibri"/>
              </a:rPr>
              <a:t>Блок прикладных проектов</a:t>
            </a:r>
          </a:p>
        </p:txBody>
      </p:sp>
      <p:sp>
        <p:nvSpPr>
          <p:cNvPr id="18" name="Объект 2"/>
          <p:cNvSpPr txBox="1">
            <a:spLocks/>
          </p:cNvSpPr>
          <p:nvPr/>
        </p:nvSpPr>
        <p:spPr>
          <a:xfrm>
            <a:off x="6776775" y="4529196"/>
            <a:ext cx="1327450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Андрей</a:t>
            </a:r>
          </a:p>
          <a:p>
            <a:pPr marL="0" indent="0" algn="ctr">
              <a:buNone/>
            </a:pP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Нугманов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endParaRPr lang="ru-RU" sz="6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r>
              <a:rPr lang="ru-RU" sz="800" dirty="0">
                <a:solidFill>
                  <a:srgbClr val="000707"/>
                </a:solidFill>
                <a:cs typeface="Calibri"/>
              </a:rPr>
              <a:t>Блок </a:t>
            </a:r>
            <a:r>
              <a:rPr lang="en-US" sz="800" dirty="0" smtClean="0">
                <a:solidFill>
                  <a:srgbClr val="000707"/>
                </a:solidFill>
                <a:cs typeface="Calibri"/>
              </a:rPr>
              <a:t>BI</a:t>
            </a:r>
            <a:endParaRPr lang="ru-RU" sz="800" dirty="0">
              <a:solidFill>
                <a:srgbClr val="000707"/>
              </a:solidFill>
              <a:cs typeface="Calibri"/>
            </a:endParaRPr>
          </a:p>
        </p:txBody>
      </p:sp>
      <p:sp>
        <p:nvSpPr>
          <p:cNvPr id="19" name="Объект 2"/>
          <p:cNvSpPr txBox="1">
            <a:spLocks/>
          </p:cNvSpPr>
          <p:nvPr/>
        </p:nvSpPr>
        <p:spPr>
          <a:xfrm>
            <a:off x="7993016" y="4529196"/>
            <a:ext cx="1327450" cy="1078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</a:t>
            </a:r>
          </a:p>
          <a:p>
            <a:pPr marL="0" indent="0" algn="ctr">
              <a:buNone/>
            </a:pP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Гоков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endParaRPr lang="ru-RU" sz="6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 algn="ctr">
              <a:buNone/>
            </a:pPr>
            <a:r>
              <a:rPr lang="ru-RU" sz="800" dirty="0">
                <a:solidFill>
                  <a:srgbClr val="000707"/>
                </a:solidFill>
                <a:cs typeface="Calibri"/>
              </a:rPr>
              <a:t>Блок </a:t>
            </a:r>
            <a:r>
              <a:rPr lang="ru-RU" sz="800" dirty="0" smtClean="0">
                <a:solidFill>
                  <a:srgbClr val="000707"/>
                </a:solidFill>
                <a:cs typeface="Calibri"/>
              </a:rPr>
              <a:t>Восток</a:t>
            </a:r>
            <a:endParaRPr lang="ru-RU" sz="800" dirty="0">
              <a:solidFill>
                <a:srgbClr val="000707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58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60388" y="441809"/>
            <a:ext cx="8837612" cy="461433"/>
          </a:xfrm>
        </p:spPr>
        <p:txBody>
          <a:bodyPr/>
          <a:lstStyle/>
          <a:p>
            <a:r>
              <a:rPr lang="ru-RU" dirty="0" smtClean="0"/>
              <a:t>БЛОК </a:t>
            </a:r>
            <a:r>
              <a:rPr lang="en-US" dirty="0" smtClean="0"/>
              <a:t>CRM</a:t>
            </a:r>
            <a:endParaRPr lang="ru-RU" dirty="0"/>
          </a:p>
        </p:txBody>
      </p:sp>
      <p:grpSp>
        <p:nvGrpSpPr>
          <p:cNvPr id="38" name="Группа 37"/>
          <p:cNvGrpSpPr/>
          <p:nvPr/>
        </p:nvGrpSpPr>
        <p:grpSpPr>
          <a:xfrm>
            <a:off x="2274968" y="1819989"/>
            <a:ext cx="1353729" cy="1517012"/>
            <a:chOff x="2447555" y="1909124"/>
            <a:chExt cx="1353729" cy="1517012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2553908" y="1909124"/>
              <a:ext cx="1009889" cy="1009889"/>
              <a:chOff x="554177" y="2704451"/>
              <a:chExt cx="1789081" cy="1789081"/>
            </a:xfrm>
          </p:grpSpPr>
          <p:sp>
            <p:nvSpPr>
              <p:cNvPr id="16" name="Прямоугольник 15"/>
              <p:cNvSpPr/>
              <p:nvPr/>
            </p:nvSpPr>
            <p:spPr>
              <a:xfrm>
                <a:off x="554177" y="2704451"/>
                <a:ext cx="1789081" cy="17890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0" name="Рисунок 19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6157" y="3010791"/>
                <a:ext cx="1572229" cy="1482741"/>
              </a:xfrm>
              <a:prstGeom prst="rect">
                <a:avLst/>
              </a:prstGeom>
            </p:spPr>
          </p:pic>
        </p:grpSp>
        <p:sp>
          <p:nvSpPr>
            <p:cNvPr id="4" name="Объект 2"/>
            <p:cNvSpPr txBox="1">
              <a:spLocks/>
            </p:cNvSpPr>
            <p:nvPr/>
          </p:nvSpPr>
          <p:spPr>
            <a:xfrm>
              <a:off x="2447555" y="3072405"/>
              <a:ext cx="1353729" cy="3537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ru-RU" sz="8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Дмитрий </a:t>
              </a:r>
              <a:r>
                <a:rPr lang="ru-RU" sz="800" b="1" dirty="0" err="1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Сагалаев</a:t>
              </a:r>
              <a:endPara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Партнер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470001" y="1341438"/>
            <a:ext cx="1840298" cy="2061597"/>
            <a:chOff x="490742" y="1341438"/>
            <a:chExt cx="1840298" cy="2061597"/>
          </a:xfrm>
        </p:grpSpPr>
        <p:grpSp>
          <p:nvGrpSpPr>
            <p:cNvPr id="22" name="Группа 21"/>
            <p:cNvGrpSpPr/>
            <p:nvPr/>
          </p:nvGrpSpPr>
          <p:grpSpPr>
            <a:xfrm>
              <a:off x="490742" y="1341438"/>
              <a:ext cx="1599593" cy="1478579"/>
              <a:chOff x="2337207" y="2704451"/>
              <a:chExt cx="1935507" cy="1789081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2458368" y="2704451"/>
                <a:ext cx="1789081" cy="17890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19" name="Рисунок 18"/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37207" y="3015415"/>
                <a:ext cx="1935507" cy="1478117"/>
              </a:xfrm>
              <a:prstGeom prst="rect">
                <a:avLst/>
              </a:prstGeom>
            </p:spPr>
          </p:pic>
        </p:grpSp>
        <p:sp>
          <p:nvSpPr>
            <p:cNvPr id="6" name="Объект 2"/>
            <p:cNvSpPr txBox="1">
              <a:spLocks/>
            </p:cNvSpPr>
            <p:nvPr/>
          </p:nvSpPr>
          <p:spPr>
            <a:xfrm>
              <a:off x="499620" y="2953252"/>
              <a:ext cx="1831420" cy="4497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ru-RU" sz="105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Андрей </a:t>
              </a:r>
              <a:r>
                <a:rPr lang="ru-RU" sz="1050" b="1" dirty="0" err="1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Солодилов</a:t>
              </a:r>
              <a:endPara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Font typeface="Arial" pitchFamily="34" charset="0"/>
                <a:buNone/>
              </a:pP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Старший Партнер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7" name="Группа 36"/>
          <p:cNvGrpSpPr/>
          <p:nvPr/>
        </p:nvGrpSpPr>
        <p:grpSpPr>
          <a:xfrm>
            <a:off x="3601398" y="1817880"/>
            <a:ext cx="1342465" cy="1517012"/>
            <a:chOff x="4361475" y="1909124"/>
            <a:chExt cx="1342465" cy="1517012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4422167" y="1909124"/>
              <a:ext cx="1034123" cy="1009889"/>
              <a:chOff x="4391971" y="2704451"/>
              <a:chExt cx="1832012" cy="1789081"/>
            </a:xfrm>
          </p:grpSpPr>
          <p:sp>
            <p:nvSpPr>
              <p:cNvPr id="18" name="Прямоугольник 17"/>
              <p:cNvSpPr/>
              <p:nvPr/>
            </p:nvSpPr>
            <p:spPr>
              <a:xfrm>
                <a:off x="4434902" y="2704451"/>
                <a:ext cx="1789081" cy="178908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pic>
            <p:nvPicPr>
              <p:cNvPr id="21" name="Рисунок 20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1458"/>
              <a:stretch/>
            </p:blipFill>
            <p:spPr>
              <a:xfrm>
                <a:off x="4391971" y="2881827"/>
                <a:ext cx="1821271" cy="1611705"/>
              </a:xfrm>
              <a:prstGeom prst="rect">
                <a:avLst/>
              </a:prstGeom>
            </p:spPr>
          </p:pic>
        </p:grpSp>
        <p:sp>
          <p:nvSpPr>
            <p:cNvPr id="7" name="Объект 2"/>
            <p:cNvSpPr txBox="1">
              <a:spLocks/>
            </p:cNvSpPr>
            <p:nvPr/>
          </p:nvSpPr>
          <p:spPr>
            <a:xfrm>
              <a:off x="4361475" y="3072406"/>
              <a:ext cx="1342465" cy="35373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ru-RU" sz="8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Алексей Макеев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Партнер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sp>
        <p:nvSpPr>
          <p:cNvPr id="8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42" name="Группа 41"/>
          <p:cNvGrpSpPr/>
          <p:nvPr/>
        </p:nvGrpSpPr>
        <p:grpSpPr>
          <a:xfrm>
            <a:off x="2804443" y="4201688"/>
            <a:ext cx="1273926" cy="1532362"/>
            <a:chOff x="2826423" y="4400549"/>
            <a:chExt cx="1273926" cy="1532362"/>
          </a:xfrm>
        </p:grpSpPr>
        <p:sp>
          <p:nvSpPr>
            <p:cNvPr id="11" name="Объект 2"/>
            <p:cNvSpPr txBox="1">
              <a:spLocks/>
            </p:cNvSpPr>
            <p:nvPr/>
          </p:nvSpPr>
          <p:spPr>
            <a:xfrm>
              <a:off x="2826423" y="5342543"/>
              <a:ext cx="1273926" cy="5903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None/>
              </a:pPr>
              <a:r>
                <a:rPr lang="ru-RU" sz="700" b="1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Практика </a:t>
              </a:r>
              <a:r>
                <a:rPr lang="en-US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Siebel </a:t>
              </a:r>
              <a:r>
                <a:rPr lang="ru-RU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Сбербанк</a:t>
              </a:r>
              <a:endParaRPr lang="en-US" sz="7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spcBef>
                  <a:spcPts val="0"/>
                </a:spcBef>
                <a:buNone/>
              </a:pPr>
              <a:r>
                <a:rPr lang="ru-RU" sz="700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Александр </a:t>
              </a: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Сычев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30394" y="4400549"/>
              <a:ext cx="879177" cy="867600"/>
            </a:xfrm>
            <a:prstGeom prst="rect">
              <a:avLst/>
            </a:prstGeom>
          </p:spPr>
        </p:pic>
      </p:grpSp>
      <p:grpSp>
        <p:nvGrpSpPr>
          <p:cNvPr id="43" name="Группа 42"/>
          <p:cNvGrpSpPr/>
          <p:nvPr/>
        </p:nvGrpSpPr>
        <p:grpSpPr>
          <a:xfrm>
            <a:off x="1632037" y="4201688"/>
            <a:ext cx="1065674" cy="1475129"/>
            <a:chOff x="1581923" y="4400549"/>
            <a:chExt cx="1065674" cy="1475129"/>
          </a:xfrm>
        </p:grpSpPr>
        <p:sp>
          <p:nvSpPr>
            <p:cNvPr id="9" name="Объект 2"/>
            <p:cNvSpPr txBox="1">
              <a:spLocks/>
            </p:cNvSpPr>
            <p:nvPr/>
          </p:nvSpPr>
          <p:spPr>
            <a:xfrm>
              <a:off x="1581923" y="5338696"/>
              <a:ext cx="1065674" cy="536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700" b="1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ЦК </a:t>
              </a:r>
              <a:endParaRPr lang="ru-RU" sz="7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r>
                <a:rPr lang="ru-RU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ОТП </a:t>
              </a:r>
              <a:r>
                <a:rPr lang="ru-RU" sz="700" b="1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Банк </a:t>
              </a:r>
              <a:endParaRPr lang="ru-RU" sz="7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Денис </a:t>
              </a:r>
              <a:r>
                <a:rPr lang="ru-RU" sz="700" dirty="0" err="1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Фартунин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13" name="Рисунок 12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0960" y="4400549"/>
              <a:ext cx="867600" cy="867600"/>
            </a:xfrm>
            <a:prstGeom prst="rect">
              <a:avLst/>
            </a:prstGeom>
          </p:spPr>
        </p:pic>
      </p:grpSp>
      <p:grpSp>
        <p:nvGrpSpPr>
          <p:cNvPr id="44" name="Группа 43"/>
          <p:cNvGrpSpPr/>
          <p:nvPr/>
        </p:nvGrpSpPr>
        <p:grpSpPr>
          <a:xfrm>
            <a:off x="478879" y="4201688"/>
            <a:ext cx="1124420" cy="1680913"/>
            <a:chOff x="457503" y="4400549"/>
            <a:chExt cx="1124420" cy="1680913"/>
          </a:xfrm>
        </p:grpSpPr>
        <p:sp>
          <p:nvSpPr>
            <p:cNvPr id="5" name="Объект 2"/>
            <p:cNvSpPr txBox="1">
              <a:spLocks/>
            </p:cNvSpPr>
            <p:nvPr/>
          </p:nvSpPr>
          <p:spPr>
            <a:xfrm>
              <a:off x="457503" y="5329648"/>
              <a:ext cx="1124420" cy="7518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700" b="1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Практика Индивидуальные </a:t>
              </a:r>
              <a:r>
                <a:rPr lang="ru-RU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решения</a:t>
              </a:r>
              <a:endParaRPr lang="en-US" sz="7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r>
                <a:rPr lang="ru-RU" sz="700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Никита </a:t>
              </a:r>
              <a:r>
                <a:rPr lang="ru-RU" sz="700" dirty="0" err="1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Борисков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14" name="Рисунок 13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2388" y="4400549"/>
              <a:ext cx="865872" cy="867600"/>
            </a:xfrm>
            <a:prstGeom prst="rect">
              <a:avLst/>
            </a:prstGeom>
          </p:spPr>
        </p:pic>
      </p:grpSp>
      <p:grpSp>
        <p:nvGrpSpPr>
          <p:cNvPr id="40" name="Группа 39"/>
          <p:cNvGrpSpPr/>
          <p:nvPr/>
        </p:nvGrpSpPr>
        <p:grpSpPr>
          <a:xfrm>
            <a:off x="3986415" y="4189934"/>
            <a:ext cx="1073195" cy="1432129"/>
            <a:chOff x="5098078" y="4400549"/>
            <a:chExt cx="1073195" cy="1432129"/>
          </a:xfrm>
        </p:grpSpPr>
        <p:pic>
          <p:nvPicPr>
            <p:cNvPr id="26" name="Рисунок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0030" y="4400549"/>
              <a:ext cx="889290" cy="867600"/>
            </a:xfrm>
            <a:prstGeom prst="rect">
              <a:avLst/>
            </a:prstGeom>
          </p:spPr>
        </p:pic>
        <p:sp>
          <p:nvSpPr>
            <p:cNvPr id="27" name="Объект 2"/>
            <p:cNvSpPr txBox="1">
              <a:spLocks/>
            </p:cNvSpPr>
            <p:nvPr/>
          </p:nvSpPr>
          <p:spPr>
            <a:xfrm>
              <a:off x="5098078" y="5338792"/>
              <a:ext cx="1073195" cy="4938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Практика </a:t>
              </a:r>
            </a:p>
            <a:p>
              <a:pPr marL="0" indent="0">
                <a:buNone/>
              </a:pPr>
              <a:r>
                <a:rPr lang="en-US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ECM</a:t>
              </a:r>
            </a:p>
            <a:p>
              <a:pPr marL="0" indent="0">
                <a:buNone/>
              </a:pP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Олег Пашинин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5174672" y="4189934"/>
            <a:ext cx="1133044" cy="1432129"/>
            <a:chOff x="6337532" y="4400549"/>
            <a:chExt cx="1133044" cy="1432129"/>
          </a:xfrm>
        </p:grpSpPr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8198" y="4400549"/>
              <a:ext cx="878445" cy="867600"/>
            </a:xfrm>
            <a:prstGeom prst="rect">
              <a:avLst/>
            </a:prstGeom>
          </p:spPr>
        </p:pic>
        <p:sp>
          <p:nvSpPr>
            <p:cNvPr id="28" name="Объект 2"/>
            <p:cNvSpPr txBox="1">
              <a:spLocks/>
            </p:cNvSpPr>
            <p:nvPr/>
          </p:nvSpPr>
          <p:spPr>
            <a:xfrm>
              <a:off x="6337532" y="5338792"/>
              <a:ext cx="1133044" cy="4938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Практика </a:t>
              </a:r>
            </a:p>
            <a:p>
              <a:pPr marL="0" indent="0">
                <a:buNone/>
              </a:pPr>
              <a:r>
                <a:rPr lang="en-US" sz="7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BSS</a:t>
              </a:r>
            </a:p>
            <a:p>
              <a:pPr marL="0" indent="0">
                <a:buNone/>
              </a:pPr>
              <a:r>
                <a:rPr lang="ru-RU" sz="7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Александра </a:t>
              </a:r>
              <a:r>
                <a:rPr lang="ru-RU" sz="700" dirty="0" err="1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Розяева</a:t>
              </a:r>
              <a:endParaRPr lang="ru-RU" sz="7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</p:grpSp>
      <p:pic>
        <p:nvPicPr>
          <p:cNvPr id="45" name="Рисунок 44"/>
          <p:cNvPicPr>
            <a:picLocks noChangeAspect="1"/>
          </p:cNvPicPr>
          <p:nvPr/>
        </p:nvPicPr>
        <p:blipFill>
          <a:blip r:embed="rId11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949" y="1814352"/>
            <a:ext cx="870358" cy="677238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>
          <a:xfrm>
            <a:off x="5413949" y="2084918"/>
            <a:ext cx="35488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CRM — это специфический подход к ведению бизнеса, при котором во главу угла деятельности компании ставится клиент.</a:t>
            </a:r>
            <a:endParaRPr lang="ru-RU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3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БЛОКА </a:t>
            </a:r>
            <a:r>
              <a:rPr lang="en-US" dirty="0" smtClean="0"/>
              <a:t>CRM</a:t>
            </a:r>
            <a:endParaRPr lang="ru-RU" dirty="0"/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430" y="1774393"/>
            <a:ext cx="9072677" cy="361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БЛОК </a:t>
            </a:r>
            <a:r>
              <a:rPr lang="en-US" dirty="0" smtClean="0"/>
              <a:t>ERP</a:t>
            </a:r>
            <a:endParaRPr lang="ru-RU" dirty="0"/>
          </a:p>
        </p:txBody>
      </p:sp>
      <p:sp>
        <p:nvSpPr>
          <p:cNvPr id="67" name="Объект 2"/>
          <p:cNvSpPr txBox="1">
            <a:spLocks/>
          </p:cNvSpPr>
          <p:nvPr/>
        </p:nvSpPr>
        <p:spPr>
          <a:xfrm>
            <a:off x="2273938" y="3012765"/>
            <a:ext cx="1353729" cy="353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Михаил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Нелькин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 Потапов</a:t>
            </a: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Старший 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7" name="Объект 2"/>
          <p:cNvSpPr txBox="1">
            <a:spLocks/>
          </p:cNvSpPr>
          <p:nvPr/>
        </p:nvSpPr>
        <p:spPr>
          <a:xfrm>
            <a:off x="3600368" y="3010657"/>
            <a:ext cx="1342465" cy="3537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Алексей Черников</a:t>
            </a:r>
          </a:p>
          <a:p>
            <a:pPr marL="0" indent="0"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grpSp>
        <p:nvGrpSpPr>
          <p:cNvPr id="84" name="Группа 83"/>
          <p:cNvGrpSpPr/>
          <p:nvPr/>
        </p:nvGrpSpPr>
        <p:grpSpPr>
          <a:xfrm>
            <a:off x="1632037" y="4201688"/>
            <a:ext cx="1170157" cy="1475129"/>
            <a:chOff x="1581923" y="4400549"/>
            <a:chExt cx="1170157" cy="1475129"/>
          </a:xfrm>
        </p:grpSpPr>
        <p:sp>
          <p:nvSpPr>
            <p:cNvPr id="85" name="Объект 2"/>
            <p:cNvSpPr txBox="1">
              <a:spLocks/>
            </p:cNvSpPr>
            <p:nvPr/>
          </p:nvSpPr>
          <p:spPr>
            <a:xfrm>
              <a:off x="1581923" y="5338696"/>
              <a:ext cx="1170157" cy="5369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800" b="1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Евгений Бредня </a:t>
              </a:r>
              <a:endPara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r>
                <a:rPr lang="ru-RU" sz="8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Администрация </a:t>
              </a:r>
              <a:r>
                <a:rPr lang="ru-RU" sz="800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блока </a:t>
              </a:r>
              <a:r>
                <a:rPr lang="en-US" sz="8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ERP</a:t>
              </a:r>
              <a:endPara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86" name="Рисунок 8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0960" y="4400549"/>
              <a:ext cx="867600" cy="867600"/>
            </a:xfrm>
            <a:prstGeom prst="rect">
              <a:avLst/>
            </a:prstGeom>
          </p:spPr>
        </p:pic>
      </p:grpSp>
      <p:grpSp>
        <p:nvGrpSpPr>
          <p:cNvPr id="87" name="Группа 86"/>
          <p:cNvGrpSpPr/>
          <p:nvPr/>
        </p:nvGrpSpPr>
        <p:grpSpPr>
          <a:xfrm>
            <a:off x="478879" y="4201688"/>
            <a:ext cx="1247086" cy="1680913"/>
            <a:chOff x="457503" y="4400549"/>
            <a:chExt cx="1247086" cy="1680913"/>
          </a:xfrm>
        </p:grpSpPr>
        <p:sp>
          <p:nvSpPr>
            <p:cNvPr id="88" name="Объект 2"/>
            <p:cNvSpPr txBox="1">
              <a:spLocks/>
            </p:cNvSpPr>
            <p:nvPr/>
          </p:nvSpPr>
          <p:spPr>
            <a:xfrm>
              <a:off x="457503" y="5329648"/>
              <a:ext cx="1247086" cy="7518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ru-RU" sz="8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Мирослав</a:t>
              </a:r>
              <a:r>
                <a:rPr lang="en-US" sz="800" b="1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 </a:t>
              </a:r>
              <a:r>
                <a:rPr lang="ru-RU" sz="800" b="1" dirty="0" err="1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Вуксанович</a:t>
              </a:r>
              <a:endPara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r>
                <a:rPr lang="ru-RU" sz="800" dirty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Практика </a:t>
              </a:r>
              <a:r>
                <a:rPr lang="en-US" sz="800" dirty="0" smtClean="0">
                  <a:solidFill>
                    <a:srgbClr val="1F2C32"/>
                  </a:solidFill>
                  <a:latin typeface="Verdana" charset="0"/>
                  <a:ea typeface="Verdana" charset="0"/>
                  <a:cs typeface="Verdana" charset="0"/>
                </a:rPr>
                <a:t>OSS</a:t>
              </a:r>
              <a:endParaRPr lang="en-US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  <a:p>
              <a:pPr marL="0" indent="0">
                <a:buNone/>
              </a:pPr>
              <a:endPara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pic>
          <p:nvPicPr>
            <p:cNvPr id="89" name="Рисунок 8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2388" y="4400549"/>
              <a:ext cx="865872" cy="867600"/>
            </a:xfrm>
            <a:prstGeom prst="rect">
              <a:avLst/>
            </a:prstGeom>
          </p:spPr>
        </p:pic>
      </p:grpSp>
      <p:pic>
        <p:nvPicPr>
          <p:cNvPr id="140" name="Изображение 9" descr="nelkin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063" y="1817880"/>
            <a:ext cx="1010944" cy="1010944"/>
          </a:xfrm>
          <a:prstGeom prst="rect">
            <a:avLst/>
          </a:prstGeom>
        </p:spPr>
      </p:pic>
      <p:pic>
        <p:nvPicPr>
          <p:cNvPr id="141" name="Изображение 12" descr="черников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4330" y="1817880"/>
            <a:ext cx="1010944" cy="1010944"/>
          </a:xfrm>
          <a:prstGeom prst="rect">
            <a:avLst/>
          </a:prstGeom>
        </p:spPr>
      </p:pic>
      <p:pic>
        <p:nvPicPr>
          <p:cNvPr id="142" name="Изображение 10" descr="shubin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9513" y="1817880"/>
            <a:ext cx="1010944" cy="1010944"/>
          </a:xfrm>
          <a:prstGeom prst="rect">
            <a:avLst/>
          </a:prstGeom>
        </p:spPr>
      </p:pic>
      <p:sp>
        <p:nvSpPr>
          <p:cNvPr id="143" name="Объект 2"/>
          <p:cNvSpPr txBox="1">
            <a:spLocks/>
          </p:cNvSpPr>
          <p:nvPr/>
        </p:nvSpPr>
        <p:spPr>
          <a:xfrm>
            <a:off x="4909921" y="3010657"/>
            <a:ext cx="1342465" cy="3537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Антон Шубин</a:t>
            </a:r>
          </a:p>
          <a:p>
            <a:pPr marL="0" indent="0"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</a:p>
        </p:txBody>
      </p:sp>
      <p:sp>
        <p:nvSpPr>
          <p:cNvPr id="145" name="Прямоугольник 144"/>
          <p:cNvSpPr/>
          <p:nvPr/>
        </p:nvSpPr>
        <p:spPr>
          <a:xfrm>
            <a:off x="7261061" y="1918828"/>
            <a:ext cx="22824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ERP</a:t>
            </a: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- это информационная система, которая используется для планирования и комплексной работы всех ресурсов предприятия. </a:t>
            </a:r>
          </a:p>
        </p:txBody>
      </p:sp>
      <p:pic>
        <p:nvPicPr>
          <p:cNvPr id="147" name="Изображение 7" descr="potapov_5329_40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65" y="1341439"/>
            <a:ext cx="1484950" cy="1484950"/>
          </a:xfrm>
          <a:prstGeom prst="rect">
            <a:avLst/>
          </a:prstGeom>
        </p:spPr>
      </p:pic>
      <p:pic>
        <p:nvPicPr>
          <p:cNvPr id="148" name="Изображение 18" descr="вуксанович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64" y="4198306"/>
            <a:ext cx="870981" cy="870981"/>
          </a:xfrm>
          <a:prstGeom prst="rect">
            <a:avLst/>
          </a:prstGeom>
        </p:spPr>
      </p:pic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5965" y="4196197"/>
            <a:ext cx="870981" cy="87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Рисунок 149"/>
          <p:cNvPicPr>
            <a:picLocks noChangeAspect="1"/>
          </p:cNvPicPr>
          <p:nvPr/>
        </p:nvPicPr>
        <p:blipFill>
          <a:blip r:embed="rId11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1061" y="1648262"/>
            <a:ext cx="870358" cy="6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БЛОКА </a:t>
            </a:r>
            <a:r>
              <a:rPr lang="en-US" dirty="0"/>
              <a:t>ERP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205" y="1774393"/>
            <a:ext cx="9172255" cy="35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8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БЛОК </a:t>
            </a:r>
            <a:r>
              <a:rPr lang="en-US" dirty="0"/>
              <a:t>BI</a:t>
            </a:r>
            <a:endParaRPr lang="ru-RU" dirty="0"/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Андрей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Нугманов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Старший 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7" name="Объект 2"/>
          <p:cNvSpPr txBox="1">
            <a:spLocks/>
          </p:cNvSpPr>
          <p:nvPr/>
        </p:nvSpPr>
        <p:spPr>
          <a:xfrm>
            <a:off x="2301126" y="3009361"/>
            <a:ext cx="1382991" cy="35373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800" b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Александр Данилов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5" name="Объект 2"/>
          <p:cNvSpPr txBox="1">
            <a:spLocks/>
          </p:cNvSpPr>
          <p:nvPr/>
        </p:nvSpPr>
        <p:spPr>
          <a:xfrm>
            <a:off x="1632036" y="5130786"/>
            <a:ext cx="1199905" cy="731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Юрий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Колбасин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r>
              <a:rPr lang="en-US" sz="800" dirty="0" err="1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BigData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800" b="1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8" name="Объект 2"/>
          <p:cNvSpPr txBox="1">
            <a:spLocks/>
          </p:cNvSpPr>
          <p:nvPr/>
        </p:nvSpPr>
        <p:spPr>
          <a:xfrm>
            <a:off x="3992090" y="5130786"/>
            <a:ext cx="1247086" cy="1024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Александр Червяков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</a:t>
            </a:r>
            <a:r>
              <a:rPr lang="en-US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TML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3" name="Объект 2"/>
          <p:cNvSpPr txBox="1">
            <a:spLocks/>
          </p:cNvSpPr>
          <p:nvPr/>
        </p:nvSpPr>
        <p:spPr>
          <a:xfrm>
            <a:off x="3610679" y="3009361"/>
            <a:ext cx="1342465" cy="3537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Лариса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Тен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</a:p>
        </p:txBody>
      </p:sp>
      <p:sp>
        <p:nvSpPr>
          <p:cNvPr id="145" name="Прямоугольник 144"/>
          <p:cNvSpPr/>
          <p:nvPr/>
        </p:nvSpPr>
        <p:spPr>
          <a:xfrm>
            <a:off x="6130761" y="1914918"/>
            <a:ext cx="284813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Технологии</a:t>
            </a:r>
            <a:r>
              <a:rPr lang="en-US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BI</a:t>
            </a: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- это инструменты для получения и всестороннего анализа бизнес-данных. </a:t>
            </a: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764" y="1340491"/>
            <a:ext cx="1484951" cy="148589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008" y="1807849"/>
            <a:ext cx="1014991" cy="101854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3238" y="1817880"/>
            <a:ext cx="1010944" cy="1008509"/>
          </a:xfrm>
          <a:prstGeom prst="rect">
            <a:avLst/>
          </a:prstGeom>
        </p:spPr>
      </p:pic>
      <p:sp>
        <p:nvSpPr>
          <p:cNvPr id="34" name="Объект 2"/>
          <p:cNvSpPr txBox="1">
            <a:spLocks/>
          </p:cNvSpPr>
          <p:nvPr/>
        </p:nvSpPr>
        <p:spPr>
          <a:xfrm>
            <a:off x="2831942" y="5130786"/>
            <a:ext cx="1247086" cy="1024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Леонид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Блынский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ЦК </a:t>
            </a:r>
            <a:r>
              <a:rPr lang="en-US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BI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16827" y="4199578"/>
            <a:ext cx="865767" cy="869709"/>
          </a:xfrm>
          <a:prstGeom prst="rect">
            <a:avLst/>
          </a:prstGeom>
        </p:spPr>
      </p:pic>
      <p:sp>
        <p:nvSpPr>
          <p:cNvPr id="32" name="Объект 2"/>
          <p:cNvSpPr txBox="1">
            <a:spLocks/>
          </p:cNvSpPr>
          <p:nvPr/>
        </p:nvSpPr>
        <p:spPr>
          <a:xfrm>
            <a:off x="465431" y="5130786"/>
            <a:ext cx="1398173" cy="731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Владимир </a:t>
            </a: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Бахов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Инновационных 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технологий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1" name="Рисунок 4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64" y="4199577"/>
            <a:ext cx="867705" cy="874949"/>
          </a:xfrm>
          <a:prstGeom prst="rect">
            <a:avLst/>
          </a:prstGeom>
        </p:spPr>
      </p:pic>
      <p:pic>
        <p:nvPicPr>
          <p:cNvPr id="42" name="Рисунок 4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5965" y="4199577"/>
            <a:ext cx="866147" cy="867190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6870" y="4188225"/>
            <a:ext cx="885418" cy="886301"/>
          </a:xfrm>
          <a:prstGeom prst="rect">
            <a:avLst/>
          </a:prstGeom>
        </p:spPr>
      </p:pic>
      <p:pic>
        <p:nvPicPr>
          <p:cNvPr id="45" name="Рисунок 44"/>
          <p:cNvPicPr>
            <a:picLocks noChangeAspect="1"/>
          </p:cNvPicPr>
          <p:nvPr/>
        </p:nvPicPr>
        <p:blipFill>
          <a:blip r:embed="rId11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761" y="1644352"/>
            <a:ext cx="870358" cy="67723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176" y="4190807"/>
            <a:ext cx="963597" cy="939979"/>
          </a:xfrm>
          <a:prstGeom prst="rect">
            <a:avLst/>
          </a:prstGeom>
        </p:spPr>
      </p:pic>
      <p:sp>
        <p:nvSpPr>
          <p:cNvPr id="21" name="Объект 2"/>
          <p:cNvSpPr txBox="1">
            <a:spLocks/>
          </p:cNvSpPr>
          <p:nvPr/>
        </p:nvSpPr>
        <p:spPr>
          <a:xfrm>
            <a:off x="5211290" y="5143486"/>
            <a:ext cx="1247086" cy="10242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Татьяна Стащук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</a:t>
            </a:r>
            <a:r>
              <a:rPr lang="en-US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решений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ля финансового рынка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БЛОКА </a:t>
            </a:r>
            <a:r>
              <a:rPr lang="en-US" dirty="0" smtClean="0"/>
              <a:t>BI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076" y="1749247"/>
            <a:ext cx="9216512" cy="36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ДАВАЙТЕ ПОЗНАКОМИМСЯ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560388" y="3966892"/>
            <a:ext cx="2109660" cy="561213"/>
          </a:xfrm>
        </p:spPr>
        <p:txBody>
          <a:bodyPr>
            <a:normAutofit/>
          </a:bodyPr>
          <a:lstStyle/>
          <a:p>
            <a:pPr algn="ctr"/>
            <a:r>
              <a:rPr lang="ru-RU" sz="1600" dirty="0" smtClean="0"/>
              <a:t>Меня зовут</a:t>
            </a:r>
            <a:r>
              <a:rPr lang="mr-IN" sz="1600" dirty="0" smtClean="0"/>
              <a:t>…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418" y="2442543"/>
            <a:ext cx="1443600" cy="14436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9946" y="2573143"/>
            <a:ext cx="1292614" cy="12926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996" y="2468953"/>
            <a:ext cx="1380884" cy="138088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3404" y="2433669"/>
            <a:ext cx="1450376" cy="1450376"/>
          </a:xfrm>
          <a:prstGeom prst="rect">
            <a:avLst/>
          </a:prstGeom>
        </p:spPr>
      </p:pic>
      <p:sp>
        <p:nvSpPr>
          <p:cNvPr id="9" name="Текст 3"/>
          <p:cNvSpPr txBox="1">
            <a:spLocks/>
          </p:cNvSpPr>
          <p:nvPr/>
        </p:nvSpPr>
        <p:spPr>
          <a:xfrm>
            <a:off x="2529262" y="3966892"/>
            <a:ext cx="2818661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smtClean="0"/>
              <a:t>До этого работал</a:t>
            </a:r>
            <a:r>
              <a:rPr lang="mr-IN" sz="1600" dirty="0" smtClean="0"/>
              <a:t>…</a:t>
            </a:r>
            <a:endParaRPr lang="ru-RU" sz="1600" dirty="0"/>
          </a:p>
        </p:txBody>
      </p:sp>
      <p:sp>
        <p:nvSpPr>
          <p:cNvPr id="10" name="Текст 3"/>
          <p:cNvSpPr txBox="1">
            <a:spLocks/>
          </p:cNvSpPr>
          <p:nvPr/>
        </p:nvSpPr>
        <p:spPr>
          <a:xfrm>
            <a:off x="5207136" y="3966892"/>
            <a:ext cx="1988604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/>
              <a:t>Увлекаюсь</a:t>
            </a:r>
            <a:r>
              <a:rPr lang="mr-IN" sz="1600" dirty="0" smtClean="0"/>
              <a:t>…</a:t>
            </a:r>
            <a:endParaRPr lang="ru-RU" sz="1600" dirty="0"/>
          </a:p>
        </p:txBody>
      </p:sp>
      <p:sp>
        <p:nvSpPr>
          <p:cNvPr id="11" name="Текст 3"/>
          <p:cNvSpPr txBox="1">
            <a:spLocks/>
          </p:cNvSpPr>
          <p:nvPr/>
        </p:nvSpPr>
        <p:spPr>
          <a:xfrm>
            <a:off x="6976872" y="3966892"/>
            <a:ext cx="2858762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/>
              <a:t>Планирую за год</a:t>
            </a:r>
            <a:r>
              <a:rPr lang="mr-IN" sz="1600" dirty="0" smtClean="0"/>
              <a:t>…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9715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БЛОК ПРИКЛАДНЫХ ПРОЕКТОВ</a:t>
            </a:r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 Васильев</a:t>
            </a: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Старший 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5" name="Объект 2"/>
          <p:cNvSpPr txBox="1">
            <a:spLocks/>
          </p:cNvSpPr>
          <p:nvPr/>
        </p:nvSpPr>
        <p:spPr>
          <a:xfrm>
            <a:off x="1632037" y="5130787"/>
            <a:ext cx="1196272" cy="72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Евгений Гончаров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СЗФО (Санкт-Петербург)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8" name="Объект 2"/>
          <p:cNvSpPr txBox="1">
            <a:spLocks/>
          </p:cNvSpPr>
          <p:nvPr/>
        </p:nvSpPr>
        <p:spPr>
          <a:xfrm>
            <a:off x="3992090" y="5130787"/>
            <a:ext cx="1247086" cy="1014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Антон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Долгоновский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Безопасный город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3265225" y="2130425"/>
            <a:ext cx="6132776" cy="522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Ключевые </a:t>
            </a: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направления блока: автоматизация сервисов, которые государственные структуры оказывают гражданам нашей страны.</a:t>
            </a: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2831942" y="5130787"/>
            <a:ext cx="1303640" cy="1014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Анатолий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Пустарнаков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Внедрение </a:t>
            </a:r>
            <a:endParaRPr lang="en-US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ИСОД МВД (ЕЧ РФ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Объект 2"/>
          <p:cNvSpPr txBox="1">
            <a:spLocks/>
          </p:cNvSpPr>
          <p:nvPr/>
        </p:nvSpPr>
        <p:spPr>
          <a:xfrm>
            <a:off x="465431" y="5130787"/>
            <a:ext cx="1398173" cy="724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Николай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Шалагин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Решения ЭП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64" y="1341438"/>
            <a:ext cx="1484951" cy="1484951"/>
          </a:xfrm>
          <a:prstGeom prst="rect">
            <a:avLst/>
          </a:prstGeom>
        </p:spPr>
      </p:pic>
      <p:sp>
        <p:nvSpPr>
          <p:cNvPr id="33" name="Объект 2"/>
          <p:cNvSpPr txBox="1">
            <a:spLocks/>
          </p:cNvSpPr>
          <p:nvPr/>
        </p:nvSpPr>
        <p:spPr>
          <a:xfrm>
            <a:off x="5155871" y="5130787"/>
            <a:ext cx="1247086" cy="1014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Павел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Коновалов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r>
              <a:rPr lang="ru-RU" sz="800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Мособласть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827" y="1859859"/>
            <a:ext cx="870358" cy="677238"/>
          </a:xfrm>
          <a:prstGeom prst="rect">
            <a:avLst/>
          </a:prstGeom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964" y="4199576"/>
            <a:ext cx="853524" cy="87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273" y="4199576"/>
            <a:ext cx="863839" cy="863839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9494" y="4198646"/>
            <a:ext cx="871698" cy="871698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028" y="4198646"/>
            <a:ext cx="871698" cy="871698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827" y="4198646"/>
            <a:ext cx="871698" cy="8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5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</a:t>
            </a:r>
            <a:r>
              <a:rPr lang="ru-RU" dirty="0"/>
              <a:t>БЛОКА ПРИКЛАДНЫХ ПРОЕКТОВ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076" y="1894792"/>
            <a:ext cx="9249704" cy="30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4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БЛОК КОМПЛЕКСНОГО СЕРВИСА</a:t>
            </a:r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Алексей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Думнов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Старший 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5" name="Объект 2"/>
          <p:cNvSpPr txBox="1">
            <a:spLocks/>
          </p:cNvSpPr>
          <p:nvPr/>
        </p:nvSpPr>
        <p:spPr>
          <a:xfrm>
            <a:off x="1632037" y="5130786"/>
            <a:ext cx="1279438" cy="769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Сергей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Иванов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Направление Продажа оборудования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8" name="Объект 2"/>
          <p:cNvSpPr txBox="1">
            <a:spLocks/>
          </p:cNvSpPr>
          <p:nvPr/>
        </p:nvSpPr>
        <p:spPr>
          <a:xfrm>
            <a:off x="3992090" y="5130786"/>
            <a:ext cx="1247086" cy="1077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Светлана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Скрипникова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медицинских проектов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3265225" y="2130425"/>
            <a:ext cx="61327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Ключевые направления блока: работа с </a:t>
            </a:r>
            <a:r>
              <a:rPr lang="ru-RU" sz="1000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госзаказчиками</a:t>
            </a: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(МВД, </a:t>
            </a:r>
            <a:r>
              <a:rPr lang="ru-RU" sz="1000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Росгвардия</a:t>
            </a: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).</a:t>
            </a:r>
            <a:endParaRPr lang="en-US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2831942" y="5130786"/>
            <a:ext cx="1303640" cy="1077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Алексей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Синцов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Направление Инфраструктура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Объект 2"/>
          <p:cNvSpPr txBox="1">
            <a:spLocks/>
          </p:cNvSpPr>
          <p:nvPr/>
        </p:nvSpPr>
        <p:spPr>
          <a:xfrm>
            <a:off x="465431" y="5130786"/>
            <a:ext cx="1398173" cy="769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Роман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Хавроничев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Внедрение МВД. Москва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3" name="Объект 2"/>
          <p:cNvSpPr txBox="1">
            <a:spLocks/>
          </p:cNvSpPr>
          <p:nvPr/>
        </p:nvSpPr>
        <p:spPr>
          <a:xfrm>
            <a:off x="5155871" y="5130786"/>
            <a:ext cx="1247086" cy="1077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Тимур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Султангалиев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Информационная безопасность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827" y="1859859"/>
            <a:ext cx="870358" cy="67723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87" y="1355911"/>
            <a:ext cx="1488327" cy="1470478"/>
          </a:xfrm>
          <a:prstGeom prst="rect">
            <a:avLst/>
          </a:prstGeom>
        </p:spPr>
      </p:pic>
      <p:sp>
        <p:nvSpPr>
          <p:cNvPr id="44" name="Объект 2"/>
          <p:cNvSpPr txBox="1">
            <a:spLocks/>
          </p:cNvSpPr>
          <p:nvPr/>
        </p:nvSpPr>
        <p:spPr>
          <a:xfrm>
            <a:off x="6342324" y="5130786"/>
            <a:ext cx="1247086" cy="1077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Александр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Пафнутов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endParaRPr lang="en-US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ITSM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5" name="Объект 2"/>
          <p:cNvSpPr txBox="1">
            <a:spLocks/>
          </p:cNvSpPr>
          <p:nvPr/>
        </p:nvSpPr>
        <p:spPr>
          <a:xfrm>
            <a:off x="7536334" y="5130786"/>
            <a:ext cx="1247086" cy="1077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Сергей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Костоглод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Проектный офис ИСОД МВД России</a:t>
            </a:r>
          </a:p>
        </p:txBody>
      </p:sp>
      <p:pic>
        <p:nvPicPr>
          <p:cNvPr id="23" name="Рисунок 2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348" y="4204915"/>
            <a:ext cx="871200" cy="8712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564" y="4204915"/>
            <a:ext cx="871200" cy="8712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2599" y="4192215"/>
            <a:ext cx="871200" cy="871200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8866" y="4204915"/>
            <a:ext cx="871200" cy="8712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0508" y="4192215"/>
            <a:ext cx="871200" cy="8712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88" y="4192215"/>
            <a:ext cx="871200" cy="871200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0608" y="4204915"/>
            <a:ext cx="871200" cy="8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</a:t>
            </a:r>
            <a:r>
              <a:rPr lang="ru-RU" dirty="0"/>
              <a:t>БЛОКА КОМПЛЕКСНОГО СЕРВИСА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33" y="1699304"/>
            <a:ext cx="9216512" cy="37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БЛОК ИННОВАЦИОННЫХ РЕШЕНИЙ</a:t>
            </a:r>
          </a:p>
        </p:txBody>
      </p:sp>
      <p:sp>
        <p:nvSpPr>
          <p:cNvPr id="67" name="Объект 2"/>
          <p:cNvSpPr txBox="1">
            <a:spLocks/>
          </p:cNvSpPr>
          <p:nvPr/>
        </p:nvSpPr>
        <p:spPr>
          <a:xfrm>
            <a:off x="2280397" y="3002865"/>
            <a:ext cx="1353729" cy="625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Сергей </a:t>
            </a:r>
            <a:r>
              <a:rPr lang="ru-RU" sz="800" b="1" dirty="0" err="1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Тиняков</a:t>
            </a: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Игорь Хомич</a:t>
            </a: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Старший 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77" name="Объект 2"/>
          <p:cNvSpPr txBox="1">
            <a:spLocks/>
          </p:cNvSpPr>
          <p:nvPr/>
        </p:nvSpPr>
        <p:spPr>
          <a:xfrm>
            <a:off x="3596995" y="3002865"/>
            <a:ext cx="1382991" cy="504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 Борцов</a:t>
            </a:r>
          </a:p>
          <a:p>
            <a:pPr marL="0" indent="0">
              <a:buNone/>
            </a:pP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5" name="Объект 2"/>
          <p:cNvSpPr txBox="1">
            <a:spLocks/>
          </p:cNvSpPr>
          <p:nvPr/>
        </p:nvSpPr>
        <p:spPr>
          <a:xfrm>
            <a:off x="1632037" y="5130785"/>
            <a:ext cx="1279438" cy="897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Давид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Мартиросян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страховых и банковских 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решений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8" name="Объект 2"/>
          <p:cNvSpPr txBox="1">
            <a:spLocks/>
          </p:cNvSpPr>
          <p:nvPr/>
        </p:nvSpPr>
        <p:spPr>
          <a:xfrm>
            <a:off x="3992090" y="5130785"/>
            <a:ext cx="1247086" cy="125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Олег </a:t>
            </a: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Елагин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интеграционных 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решений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2831942" y="5130785"/>
            <a:ext cx="1247086" cy="125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Сергей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Сигаев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аутсорсинга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Объект 2"/>
          <p:cNvSpPr txBox="1">
            <a:spLocks/>
          </p:cNvSpPr>
          <p:nvPr/>
        </p:nvSpPr>
        <p:spPr>
          <a:xfrm>
            <a:off x="465431" y="5130785"/>
            <a:ext cx="1398173" cy="897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Григорий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Пастухов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Спорт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3949" y="1814352"/>
            <a:ext cx="870358" cy="677238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5413949" y="2084918"/>
            <a:ext cx="3548872" cy="753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Ключевые направления блока: новаторы бизнеса, разрабатывают новые решения для государственного и коммерческого сервиса.</a:t>
            </a:r>
            <a:endParaRPr lang="en-US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74" y="1355605"/>
            <a:ext cx="1470784" cy="1470784"/>
          </a:xfrm>
          <a:prstGeom prst="rect">
            <a:avLst/>
          </a:prstGeom>
        </p:spPr>
      </p:pic>
      <p:sp>
        <p:nvSpPr>
          <p:cNvPr id="28" name="Объект 2"/>
          <p:cNvSpPr txBox="1">
            <a:spLocks/>
          </p:cNvSpPr>
          <p:nvPr/>
        </p:nvSpPr>
        <p:spPr>
          <a:xfrm>
            <a:off x="5236913" y="5130785"/>
            <a:ext cx="1247086" cy="1256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Олег </a:t>
            </a: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Сенчук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r>
              <a:rPr lang="ru-RU" sz="800" dirty="0" err="1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омниканальных</a:t>
            </a: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решений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6" name="Рисунок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063" y="1814351"/>
            <a:ext cx="1012037" cy="1012037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1693" y="4199577"/>
            <a:ext cx="896377" cy="874514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427" y="4199577"/>
            <a:ext cx="899673" cy="877730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2453" y="4199577"/>
            <a:ext cx="874514" cy="874514"/>
          </a:xfrm>
          <a:prstGeom prst="rect">
            <a:avLst/>
          </a:prstGeom>
        </p:spPr>
      </p:pic>
      <p:pic>
        <p:nvPicPr>
          <p:cNvPr id="44" name="Рисунок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2151" y="4199576"/>
            <a:ext cx="885446" cy="874515"/>
          </a:xfrm>
          <a:prstGeom prst="rect">
            <a:avLst/>
          </a:prstGeom>
        </p:spPr>
      </p:pic>
      <p:pic>
        <p:nvPicPr>
          <p:cNvPr id="46" name="Рисунок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870" y="4199577"/>
            <a:ext cx="877110" cy="877110"/>
          </a:xfrm>
          <a:prstGeom prst="rect">
            <a:avLst/>
          </a:prstGeom>
        </p:spPr>
      </p:pic>
      <p:pic>
        <p:nvPicPr>
          <p:cNvPr id="47" name="Рисунок 4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2182" y="1814352"/>
            <a:ext cx="1013092" cy="10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КЛИЕНТЫ </a:t>
            </a:r>
            <a:r>
              <a:rPr lang="ru-RU" dirty="0"/>
              <a:t>БЛОКА ИННОВАЦИОННЫХ РЕШЕНИЙ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081" y="1868575"/>
            <a:ext cx="9260769" cy="36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1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БЛОК </a:t>
            </a:r>
            <a:r>
              <a:rPr lang="ru-RU" dirty="0" smtClean="0"/>
              <a:t>ВОСТОК</a:t>
            </a:r>
            <a:endParaRPr lang="ru-RU" dirty="0"/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Гоков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Старший 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Директора практик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45" name="Прямоугольник 144"/>
          <p:cNvSpPr/>
          <p:nvPr/>
        </p:nvSpPr>
        <p:spPr>
          <a:xfrm>
            <a:off x="4299883" y="1965832"/>
            <a:ext cx="49629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Ключевые </a:t>
            </a: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направления блока: создание и развитие собственных продуктов, которые помогают автоматизировать работу госструктур Восточной части </a:t>
            </a: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России.</a:t>
            </a:r>
            <a:endParaRPr lang="en-US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1485" y="1695267"/>
            <a:ext cx="870358" cy="67723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183" y="1347266"/>
            <a:ext cx="1481531" cy="1479123"/>
          </a:xfrm>
          <a:prstGeom prst="rect">
            <a:avLst/>
          </a:prstGeom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468713" y="5139835"/>
            <a:ext cx="1279438" cy="5369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Илья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Ештокин</a:t>
            </a:r>
            <a:endParaRPr lang="ru-RU" sz="800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Практика </a:t>
            </a:r>
            <a:endParaRPr lang="en-US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Smart-Solutions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83" y="4190852"/>
            <a:ext cx="873809" cy="873809"/>
          </a:xfrm>
          <a:prstGeom prst="rect">
            <a:avLst/>
          </a:prstGeom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3295231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Клиенты блока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6339" y="4225694"/>
            <a:ext cx="668862" cy="84276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185" y="4262481"/>
            <a:ext cx="836077" cy="76919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8297" y="4249104"/>
            <a:ext cx="836077" cy="79594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409" y="4173569"/>
            <a:ext cx="668862" cy="923029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9306" y="4237111"/>
            <a:ext cx="668862" cy="7959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9138" y="4228750"/>
            <a:ext cx="668862" cy="812666"/>
          </a:xfrm>
          <a:prstGeom prst="rect">
            <a:avLst/>
          </a:prstGeom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2280397" y="3002865"/>
            <a:ext cx="1774804" cy="625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Владимир Высоцкий</a:t>
            </a:r>
            <a:endParaRPr lang="ru-RU" sz="80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7" t="8882" r="30647" b="58663"/>
          <a:stretch/>
        </p:blipFill>
        <p:spPr>
          <a:xfrm>
            <a:off x="2397959" y="1819103"/>
            <a:ext cx="998141" cy="9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9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ВНЕ БЛОКА</a:t>
            </a:r>
            <a:endParaRPr lang="ru-RU" dirty="0"/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Дмитрий Гордеев</a:t>
            </a:r>
          </a:p>
          <a:p>
            <a:pPr marL="0" indent="0">
              <a:buFont typeface="Arial" pitchFamily="34" charset="0"/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80" name="Объект 2"/>
          <p:cNvSpPr txBox="1">
            <a:spLocks/>
          </p:cNvSpPr>
          <p:nvPr/>
        </p:nvSpPr>
        <p:spPr>
          <a:xfrm>
            <a:off x="478879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Директор направления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456" y="1340491"/>
            <a:ext cx="1485898" cy="1485898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3265225" y="2130425"/>
            <a:ext cx="613277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Ключевые </a:t>
            </a: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направления: создание решений </a:t>
            </a:r>
            <a:r>
              <a:rPr lang="ru-RU" sz="10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для Сбербанка</a:t>
            </a:r>
          </a:p>
        </p:txBody>
      </p:sp>
      <p:pic>
        <p:nvPicPr>
          <p:cNvPr id="25" name="Рисунок 24"/>
          <p:cNvPicPr>
            <a:picLocks noChangeAspect="1"/>
          </p:cNvPicPr>
          <p:nvPr/>
        </p:nvPicPr>
        <p:blipFill>
          <a:blip r:embed="rId4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827" y="1859859"/>
            <a:ext cx="870358" cy="677238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 rotWithShape="1">
          <a:blip r:embed="rId5"/>
          <a:srcRect l="1087" t="12296" r="-1087" b="12849"/>
          <a:stretch/>
        </p:blipFill>
        <p:spPr>
          <a:xfrm>
            <a:off x="563311" y="4225530"/>
            <a:ext cx="859233" cy="850381"/>
          </a:xfrm>
          <a:prstGeom prst="rect">
            <a:avLst/>
          </a:prstGeom>
        </p:spPr>
      </p:pic>
      <p:sp>
        <p:nvSpPr>
          <p:cNvPr id="19" name="Объект 2"/>
          <p:cNvSpPr txBox="1">
            <a:spLocks/>
          </p:cNvSpPr>
          <p:nvPr/>
        </p:nvSpPr>
        <p:spPr>
          <a:xfrm>
            <a:off x="3295231" y="3676879"/>
            <a:ext cx="2870884" cy="475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200" b="1" kern="16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Клиент блока</a:t>
            </a:r>
            <a:endParaRPr lang="ru-RU" sz="1200" b="1" kern="16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3" name="Объект 2"/>
          <p:cNvSpPr txBox="1">
            <a:spLocks/>
          </p:cNvSpPr>
          <p:nvPr/>
        </p:nvSpPr>
        <p:spPr>
          <a:xfrm>
            <a:off x="465431" y="5139834"/>
            <a:ext cx="1354225" cy="785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ru-RU" sz="80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Кирилл </a:t>
            </a:r>
            <a:endParaRPr lang="ru-RU" sz="80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Кондратьев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8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Финансовые </a:t>
            </a:r>
            <a:r>
              <a:rPr lang="ru-RU" sz="8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технологии Сбербанка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885" y="4216290"/>
            <a:ext cx="1234788" cy="8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24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СТРУКТУРА БЛОКОВ</a:t>
            </a:r>
            <a:endParaRPr lang="ru-RU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3528596" y="1341438"/>
            <a:ext cx="0" cy="4392612"/>
          </a:xfrm>
          <a:prstGeom prst="line">
            <a:avLst/>
          </a:prstGeom>
          <a:ln>
            <a:solidFill>
              <a:srgbClr val="E7E9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490969" y="1341438"/>
            <a:ext cx="0" cy="4392612"/>
          </a:xfrm>
          <a:prstGeom prst="line">
            <a:avLst/>
          </a:prstGeom>
          <a:ln>
            <a:solidFill>
              <a:srgbClr val="E7E9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3498616" y="1195404"/>
            <a:ext cx="3031958" cy="292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Уровень практик</a:t>
            </a:r>
            <a:endParaRPr lang="en-US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520949" y="1195404"/>
            <a:ext cx="287705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000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Уровень руководства</a:t>
            </a:r>
            <a:endParaRPr lang="en-US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53285" y="1195404"/>
            <a:ext cx="29453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00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Уровень блоков</a:t>
            </a:r>
            <a:endParaRPr lang="en-US" sz="10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72536" y="1341438"/>
            <a:ext cx="0" cy="4392612"/>
          </a:xfrm>
          <a:prstGeom prst="line">
            <a:avLst/>
          </a:prstGeom>
          <a:ln>
            <a:solidFill>
              <a:srgbClr val="E7E9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9389277" y="1341438"/>
            <a:ext cx="0" cy="4392612"/>
          </a:xfrm>
          <a:prstGeom prst="line">
            <a:avLst/>
          </a:prstGeom>
          <a:ln>
            <a:solidFill>
              <a:srgbClr val="E7E9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/>
          <p:cNvSpPr/>
          <p:nvPr/>
        </p:nvSpPr>
        <p:spPr>
          <a:xfrm>
            <a:off x="782051" y="1648319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CRM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782051" y="2206584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ERP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82051" y="2764849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BI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82051" y="3323114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Прикладные проекты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82051" y="3881379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Комплексный сервис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782051" y="4439644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Инновационные решения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782051" y="4997909"/>
            <a:ext cx="2488131" cy="529390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Восток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785133" y="1648319"/>
            <a:ext cx="2488131" cy="1893922"/>
          </a:xfrm>
          <a:prstGeom prst="rect">
            <a:avLst/>
          </a:prstGeom>
          <a:solidFill>
            <a:srgbClr val="FC65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Практики</a:t>
            </a:r>
          </a:p>
          <a:p>
            <a:pPr algn="ctr">
              <a:lnSpc>
                <a:spcPct val="150000"/>
              </a:lnSpc>
            </a:pPr>
            <a:r>
              <a:rPr lang="ru-RU" sz="10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(тиражирование решений)</a:t>
            </a:r>
            <a:endParaRPr lang="ru-RU" sz="10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785133" y="3494616"/>
            <a:ext cx="2488131" cy="2032683"/>
          </a:xfrm>
          <a:prstGeom prst="rect">
            <a:avLst/>
          </a:prstGeom>
          <a:solidFill>
            <a:srgbClr val="FC65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Центры компетенций</a:t>
            </a:r>
          </a:p>
          <a:p>
            <a:pPr algn="ctr">
              <a:lnSpc>
                <a:spcPct val="150000"/>
              </a:lnSpc>
            </a:pPr>
            <a:r>
              <a:rPr lang="ru-RU" sz="10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(создание новых решений)</a:t>
            </a:r>
            <a:endParaRPr lang="ru-RU" sz="10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715861" y="1651747"/>
            <a:ext cx="2488131" cy="976028"/>
          </a:xfrm>
          <a:prstGeom prst="rect">
            <a:avLst/>
          </a:prstGeom>
          <a:solidFill>
            <a:srgbClr val="00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6715860" y="2627775"/>
            <a:ext cx="2488131" cy="858375"/>
          </a:xfrm>
          <a:prstGeom prst="rect">
            <a:avLst/>
          </a:prstGeom>
          <a:solidFill>
            <a:srgbClr val="00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Директор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76275" y="2206584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676275" y="2739984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676275" y="3301959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676275" y="3863934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676275" y="4425909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76275" y="4978359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3676650" y="3561291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6562725" y="2627775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6715861" y="3736981"/>
            <a:ext cx="2488131" cy="875852"/>
          </a:xfrm>
          <a:prstGeom prst="rect">
            <a:avLst/>
          </a:prstGeom>
          <a:solidFill>
            <a:srgbClr val="00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Партнер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715860" y="4612833"/>
            <a:ext cx="2488131" cy="914466"/>
          </a:xfrm>
          <a:prstGeom prst="rect">
            <a:avLst/>
          </a:prstGeom>
          <a:solidFill>
            <a:srgbClr val="00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Директор</a:t>
            </a:r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6562725" y="4612833"/>
            <a:ext cx="2667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2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mtClean="0"/>
              <a:t>АДМИНИСТРАТИВНЫЙ БЛОК</a:t>
            </a:r>
            <a:endParaRPr lang="ru-RU" dirty="0"/>
          </a:p>
        </p:txBody>
      </p:sp>
      <p:sp>
        <p:nvSpPr>
          <p:cNvPr id="72" name="Объект 2"/>
          <p:cNvSpPr txBox="1">
            <a:spLocks/>
          </p:cNvSpPr>
          <p:nvPr/>
        </p:nvSpPr>
        <p:spPr>
          <a:xfrm>
            <a:off x="47887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Игорь Горев</a:t>
            </a:r>
          </a:p>
          <a:p>
            <a:pPr marL="0" indent="0">
              <a:buNone/>
            </a:pPr>
            <a:r>
              <a:rPr lang="ru-RU" sz="900" dirty="0"/>
              <a:t>Дирекция безопасности 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2" name="Объект 2"/>
          <p:cNvSpPr txBox="1">
            <a:spLocks/>
          </p:cNvSpPr>
          <p:nvPr/>
        </p:nvSpPr>
        <p:spPr>
          <a:xfrm>
            <a:off x="2472224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Василий Кораблев</a:t>
            </a:r>
          </a:p>
          <a:p>
            <a:pPr marL="0" indent="0">
              <a:buNone/>
            </a:pPr>
            <a:r>
              <a:rPr lang="ru-RU" sz="900" dirty="0"/>
              <a:t>Дирекция бизнес архитектуры 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Объект 2"/>
          <p:cNvSpPr txBox="1">
            <a:spLocks/>
          </p:cNvSpPr>
          <p:nvPr/>
        </p:nvSpPr>
        <p:spPr>
          <a:xfrm>
            <a:off x="4501049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Денис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Сабаров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900" dirty="0" smtClean="0"/>
              <a:t>Дирекция </a:t>
            </a:r>
            <a:r>
              <a:rPr lang="ru-RU" sz="900" dirty="0"/>
              <a:t>ИТ </a:t>
            </a:r>
            <a:endParaRPr lang="ru-RU" sz="9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0" name="Объект 2"/>
          <p:cNvSpPr txBox="1">
            <a:spLocks/>
          </p:cNvSpPr>
          <p:nvPr/>
        </p:nvSpPr>
        <p:spPr>
          <a:xfrm>
            <a:off x="6529874" y="2953252"/>
            <a:ext cx="1831420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Натал</a:t>
            </a:r>
            <a:r>
              <a:rPr lang="ru-RU" sz="1050" b="1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и</a:t>
            </a: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я Орлова</a:t>
            </a:r>
          </a:p>
          <a:p>
            <a:pPr marL="0" indent="0">
              <a:buNone/>
            </a:pPr>
            <a:r>
              <a:rPr lang="ru-RU" sz="900" dirty="0"/>
              <a:t>Административная дирекция </a:t>
            </a:r>
            <a:endParaRPr lang="ru-RU" sz="9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33" name="Объект 2"/>
          <p:cNvSpPr txBox="1">
            <a:spLocks/>
          </p:cNvSpPr>
          <p:nvPr/>
        </p:nvSpPr>
        <p:spPr>
          <a:xfrm>
            <a:off x="478878" y="5391652"/>
            <a:ext cx="1993345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Ольга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Креймер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900" dirty="0"/>
              <a:t>Финансово-юридическая дирекция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0" name="Объект 2"/>
          <p:cNvSpPr txBox="1">
            <a:spLocks/>
          </p:cNvSpPr>
          <p:nvPr/>
        </p:nvSpPr>
        <p:spPr>
          <a:xfrm>
            <a:off x="2472223" y="5391652"/>
            <a:ext cx="2028825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Виктория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Плотинская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900" dirty="0"/>
              <a:t>Дирекция маркетинга </a:t>
            </a:r>
            <a:endParaRPr lang="ru-RU" sz="8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42" name="Объект 2"/>
          <p:cNvSpPr txBox="1">
            <a:spLocks/>
          </p:cNvSpPr>
          <p:nvPr/>
        </p:nvSpPr>
        <p:spPr>
          <a:xfrm>
            <a:off x="4501049" y="5391652"/>
            <a:ext cx="2652226" cy="449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1050" b="1" dirty="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Елена </a:t>
            </a:r>
            <a:r>
              <a:rPr lang="ru-RU" sz="1050" b="1" dirty="0" err="1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Манаева</a:t>
            </a:r>
            <a:endParaRPr lang="ru-RU" sz="1050" b="1" dirty="0" smtClean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ru-RU" sz="900" dirty="0"/>
              <a:t>Дирекция по управлению персоналом </a:t>
            </a:r>
            <a:endParaRPr lang="ru-RU" sz="900" dirty="0">
              <a:solidFill>
                <a:srgbClr val="1F2C32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8497" y="1363059"/>
            <a:ext cx="1461228" cy="1464145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 rotWithShape="1"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6742" y="1363059"/>
            <a:ext cx="1462388" cy="1461347"/>
          </a:xfrm>
          <a:prstGeom prst="rect">
            <a:avLst/>
          </a:prstGeom>
        </p:spPr>
      </p:pic>
      <p:pic>
        <p:nvPicPr>
          <p:cNvPr id="51" name="Рисунок 50"/>
          <p:cNvPicPr>
            <a:picLocks noChangeAspect="1"/>
          </p:cNvPicPr>
          <p:nvPr/>
        </p:nvPicPr>
        <p:blipFill rotWithShape="1">
          <a:blip r:embed="rId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31422" y="1355605"/>
            <a:ext cx="1460731" cy="1464609"/>
          </a:xfrm>
          <a:prstGeom prst="rect">
            <a:avLst/>
          </a:prstGeom>
        </p:spPr>
      </p:pic>
      <p:pic>
        <p:nvPicPr>
          <p:cNvPr id="52" name="Рисунок 51"/>
          <p:cNvPicPr>
            <a:picLocks noChangeAspect="1"/>
          </p:cNvPicPr>
          <p:nvPr/>
        </p:nvPicPr>
        <p:blipFill>
          <a:blip r:embed="rId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373" y="3794005"/>
            <a:ext cx="1453577" cy="1468720"/>
          </a:xfrm>
          <a:prstGeom prst="rect">
            <a:avLst/>
          </a:prstGeom>
        </p:spPr>
      </p:pic>
      <p:pic>
        <p:nvPicPr>
          <p:cNvPr id="53" name="Рисунок 52"/>
          <p:cNvPicPr>
            <a:picLocks noChangeAspect="1"/>
          </p:cNvPicPr>
          <p:nvPr/>
        </p:nvPicPr>
        <p:blipFill rotWithShape="1">
          <a:blip r:embed="rId7" cstate="screen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0566" y="3794005"/>
            <a:ext cx="1462425" cy="1461905"/>
          </a:xfrm>
          <a:prstGeom prst="rect">
            <a:avLst/>
          </a:prstGeom>
        </p:spPr>
      </p:pic>
      <p:pic>
        <p:nvPicPr>
          <p:cNvPr id="54" name="Рисунок 53"/>
          <p:cNvPicPr>
            <a:picLocks noChangeAspect="1"/>
          </p:cNvPicPr>
          <p:nvPr/>
        </p:nvPicPr>
        <p:blipFill>
          <a:blip r:embed="rId9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991" y="3803712"/>
            <a:ext cx="1460534" cy="145901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13452" r="8904" b="32536"/>
          <a:stretch/>
        </p:blipFill>
        <p:spPr>
          <a:xfrm>
            <a:off x="568680" y="1338907"/>
            <a:ext cx="1494504" cy="14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0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 txBox="1">
            <a:spLocks/>
          </p:cNvSpPr>
          <p:nvPr/>
        </p:nvSpPr>
        <p:spPr>
          <a:xfrm>
            <a:off x="969264" y="812624"/>
            <a:ext cx="1307592" cy="98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z="3600" b="1" dirty="0" smtClean="0">
                <a:solidFill>
                  <a:srgbClr val="00D69F"/>
                </a:solidFill>
              </a:rPr>
              <a:t>01.</a:t>
            </a:r>
            <a:endParaRPr lang="ru-RU" sz="3600" b="1" dirty="0">
              <a:solidFill>
                <a:srgbClr val="00D69F"/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969263" y="1365009"/>
            <a:ext cx="7836599" cy="416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4400" dirty="0"/>
              <a:t>Знакомство с </a:t>
            </a:r>
            <a:r>
              <a:rPr lang="ru-RU" sz="4400" dirty="0" smtClean="0"/>
              <a:t>компанией: 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О компании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Клиенты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Структура</a:t>
            </a:r>
          </a:p>
        </p:txBody>
      </p:sp>
    </p:spTree>
    <p:extLst>
      <p:ext uri="{BB962C8B-B14F-4D97-AF65-F5344CB8AC3E}">
        <p14:creationId xmlns:p14="http://schemas.microsoft.com/office/powerpoint/2010/main" val="11976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ctrTitle"/>
          </p:nvPr>
        </p:nvSpPr>
        <p:spPr>
          <a:xfrm>
            <a:off x="983265" y="986801"/>
            <a:ext cx="7822598" cy="1143624"/>
          </a:xfrm>
        </p:spPr>
        <p:txBody>
          <a:bodyPr>
            <a:normAutofit/>
          </a:bodyPr>
          <a:lstStyle/>
          <a:p>
            <a:r>
              <a:rPr lang="ru-RU" dirty="0" smtClean="0"/>
              <a:t>Основные Принципы </a:t>
            </a:r>
            <a:br>
              <a:rPr lang="ru-RU" dirty="0" smtClean="0"/>
            </a:br>
            <a:r>
              <a:rPr lang="ru-RU" dirty="0" smtClean="0"/>
              <a:t>работы лиги</a:t>
            </a:r>
            <a:endParaRPr lang="ru-RU" dirty="0"/>
          </a:p>
        </p:txBody>
      </p:sp>
      <p:sp>
        <p:nvSpPr>
          <p:cNvPr id="7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3265" y="2827865"/>
            <a:ext cx="7822597" cy="2906185"/>
          </a:xfrm>
        </p:spPr>
        <p:txBody>
          <a:bodyPr anchor="t"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ru-RU" sz="2000" dirty="0"/>
              <a:t>Принятие решений и организационная иерархия </a:t>
            </a:r>
            <a:r>
              <a:rPr lang="ru-RU" sz="2000" dirty="0" smtClean="0"/>
              <a:t>	     не </a:t>
            </a:r>
            <a:r>
              <a:rPr lang="ru-RU" sz="2000" dirty="0"/>
              <a:t>зависят от юридических лиц. </a:t>
            </a:r>
            <a:endParaRPr lang="ru-RU" sz="2000" dirty="0" smtClean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ru-RU" sz="2000" b="1" dirty="0" smtClean="0"/>
              <a:t>Юридическое </a:t>
            </a:r>
            <a:r>
              <a:rPr lang="ru-RU" sz="2000" b="1" dirty="0"/>
              <a:t>лицо – инструмент ведения </a:t>
            </a:r>
            <a:r>
              <a:rPr lang="ru-RU" sz="2000" b="1" dirty="0" smtClean="0"/>
              <a:t>бизнеса.</a:t>
            </a:r>
            <a:endParaRPr lang="ru-RU" sz="2000" b="1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ru-RU" sz="2000" dirty="0"/>
              <a:t>Единый сервис для всех сотрудников и проектов </a:t>
            </a:r>
            <a:r>
              <a:rPr lang="ru-RU" sz="2000" dirty="0" smtClean="0"/>
              <a:t>Лиги.</a:t>
            </a:r>
            <a:endParaRPr lang="ru-RU" sz="20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ru-RU" sz="2000" dirty="0"/>
              <a:t>Единая корпоративная культура у всех участников </a:t>
            </a:r>
            <a:r>
              <a:rPr lang="ru-RU" sz="2000" dirty="0" smtClean="0"/>
              <a:t>Лиги.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891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0471" y="2993913"/>
            <a:ext cx="7764429" cy="984476"/>
          </a:xfrm>
        </p:spPr>
        <p:txBody>
          <a:bodyPr/>
          <a:lstStyle/>
          <a:p>
            <a:r>
              <a:rPr lang="ru-RU" sz="4400" b="1" dirty="0"/>
              <a:t>Ты – супергерой </a:t>
            </a:r>
            <a:r>
              <a:rPr lang="en-US" sz="4400" b="1" dirty="0"/>
              <a:t/>
            </a:r>
            <a:br>
              <a:rPr lang="en-US" sz="4400" b="1" dirty="0"/>
            </a:br>
            <a:r>
              <a:rPr lang="ru-RU" sz="4400" b="1" dirty="0"/>
              <a:t>Лиги Цифровой </a:t>
            </a:r>
            <a:r>
              <a:rPr lang="ru-RU" sz="4400" b="1" dirty="0" smtClean="0"/>
              <a:t>Экономики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93109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СУПЕРГЕРОЮ НУЖНЫ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560388" y="3966892"/>
            <a:ext cx="2109660" cy="561213"/>
          </a:xfrm>
        </p:spPr>
        <p:txBody>
          <a:bodyPr>
            <a:normAutofit/>
          </a:bodyPr>
          <a:lstStyle/>
          <a:p>
            <a:pPr algn="ctr"/>
            <a:r>
              <a:rPr lang="ru-RU" sz="1600" dirty="0" smtClean="0"/>
              <a:t>Штаб квартира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207" y="2573143"/>
            <a:ext cx="1292614" cy="1292614"/>
          </a:xfrm>
          <a:prstGeom prst="rect">
            <a:avLst/>
          </a:prstGeom>
        </p:spPr>
      </p:pic>
      <p:sp>
        <p:nvSpPr>
          <p:cNvPr id="9" name="Текст 3"/>
          <p:cNvSpPr txBox="1">
            <a:spLocks/>
          </p:cNvSpPr>
          <p:nvPr/>
        </p:nvSpPr>
        <p:spPr>
          <a:xfrm>
            <a:off x="2529262" y="3966892"/>
            <a:ext cx="2818661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/>
              <a:t>Помощник и снаряжение</a:t>
            </a:r>
            <a:endParaRPr lang="ru-RU" sz="1600" dirty="0"/>
          </a:p>
        </p:txBody>
      </p:sp>
      <p:sp>
        <p:nvSpPr>
          <p:cNvPr id="10" name="Текст 3"/>
          <p:cNvSpPr txBox="1">
            <a:spLocks/>
          </p:cNvSpPr>
          <p:nvPr/>
        </p:nvSpPr>
        <p:spPr>
          <a:xfrm>
            <a:off x="7411951" y="3966892"/>
            <a:ext cx="1988604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1600" dirty="0" smtClean="0"/>
              <a:t>Быстрая помощь</a:t>
            </a:r>
            <a:endParaRPr lang="ru-RU" sz="1600" dirty="0"/>
          </a:p>
        </p:txBody>
      </p:sp>
      <p:sp>
        <p:nvSpPr>
          <p:cNvPr id="11" name="Текст 3"/>
          <p:cNvSpPr txBox="1">
            <a:spLocks/>
          </p:cNvSpPr>
          <p:nvPr/>
        </p:nvSpPr>
        <p:spPr>
          <a:xfrm>
            <a:off x="5587207" y="3956870"/>
            <a:ext cx="1466997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err="1" smtClean="0"/>
              <a:t>TimeSheet</a:t>
            </a:r>
            <a:endParaRPr lang="ru-RU" sz="1600" dirty="0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040" y="2616599"/>
            <a:ext cx="1057747" cy="105774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632" y="2662879"/>
            <a:ext cx="1029172" cy="10291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08" y="2653405"/>
            <a:ext cx="1132089" cy="11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>
          <a:xfrm>
            <a:off x="454913" y="536576"/>
            <a:ext cx="5383911" cy="306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z="2170" b="1" dirty="0" smtClean="0"/>
              <a:t>ШТАБ КВАРТИРА</a:t>
            </a:r>
            <a:endParaRPr lang="ru-RU" sz="2170" b="1" dirty="0"/>
          </a:p>
        </p:txBody>
      </p:sp>
      <p:grpSp>
        <p:nvGrpSpPr>
          <p:cNvPr id="18" name="Группа 17"/>
          <p:cNvGrpSpPr/>
          <p:nvPr/>
        </p:nvGrpSpPr>
        <p:grpSpPr>
          <a:xfrm>
            <a:off x="2777607" y="1808809"/>
            <a:ext cx="429659" cy="643232"/>
            <a:chOff x="2777607" y="1808809"/>
            <a:chExt cx="429659" cy="643232"/>
          </a:xfrm>
        </p:grpSpPr>
        <p:pic>
          <p:nvPicPr>
            <p:cNvPr id="17" name="Рисунок 1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7607" y="1808809"/>
              <a:ext cx="429659" cy="643232"/>
            </a:xfrm>
            <a:prstGeom prst="rect">
              <a:avLst/>
            </a:prstGeom>
          </p:spPr>
        </p:pic>
        <p:sp>
          <p:nvSpPr>
            <p:cNvPr id="9" name="Овал 8"/>
            <p:cNvSpPr/>
            <p:nvPr/>
          </p:nvSpPr>
          <p:spPr>
            <a:xfrm>
              <a:off x="2871787" y="188912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100" b="1" dirty="0" smtClean="0">
                  <a:solidFill>
                    <a:srgbClr val="00D69F"/>
                  </a:solidFill>
                </a:rPr>
                <a:t>2</a:t>
              </a:r>
              <a:endParaRPr lang="ru-RU" sz="1100" b="1" dirty="0">
                <a:solidFill>
                  <a:srgbClr val="00D69F"/>
                </a:solidFill>
              </a:endParaRPr>
            </a:p>
          </p:txBody>
        </p:sp>
      </p:grpSp>
      <p:grpSp>
        <p:nvGrpSpPr>
          <p:cNvPr id="19" name="Группа 18"/>
          <p:cNvGrpSpPr/>
          <p:nvPr/>
        </p:nvGrpSpPr>
        <p:grpSpPr>
          <a:xfrm>
            <a:off x="5522552" y="2927997"/>
            <a:ext cx="429659" cy="643232"/>
            <a:chOff x="4731821" y="3107384"/>
            <a:chExt cx="429659" cy="643232"/>
          </a:xfrm>
        </p:grpSpPr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1821" y="3107384"/>
              <a:ext cx="429659" cy="643232"/>
            </a:xfrm>
            <a:prstGeom prst="rect">
              <a:avLst/>
            </a:prstGeom>
          </p:spPr>
        </p:pic>
        <p:sp>
          <p:nvSpPr>
            <p:cNvPr id="13" name="Овал 12"/>
            <p:cNvSpPr/>
            <p:nvPr/>
          </p:nvSpPr>
          <p:spPr>
            <a:xfrm>
              <a:off x="4826000" y="3209097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100" b="1" dirty="0" smtClean="0">
                  <a:solidFill>
                    <a:srgbClr val="2889F1"/>
                  </a:solidFill>
                </a:rPr>
                <a:t>1</a:t>
              </a:r>
              <a:endParaRPr lang="ru-RU" sz="1100" b="1" dirty="0">
                <a:solidFill>
                  <a:srgbClr val="2889F1"/>
                </a:solidFill>
              </a:endParaRPr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6397181" y="1119188"/>
            <a:ext cx="3000820" cy="2130425"/>
          </a:xfrm>
          <a:prstGeom prst="rect">
            <a:avLst/>
          </a:prstGeom>
          <a:solidFill>
            <a:srgbClr val="2889F1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7144207" y="1577210"/>
            <a:ext cx="2072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sz="180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Савеловская</a:t>
            </a:r>
            <a:endParaRPr lang="ru-RU" sz="36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4466" y="1661035"/>
            <a:ext cx="287094" cy="201683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6740268" y="2036542"/>
            <a:ext cx="2657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Большая </a:t>
            </a:r>
            <a:r>
              <a:rPr lang="ru-RU" sz="120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Новодмитровская</a:t>
            </a:r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улица, д. 14, </a:t>
            </a:r>
            <a:r>
              <a:rPr lang="ru-RU" sz="120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стр</a:t>
            </a:r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2. </a:t>
            </a:r>
          </a:p>
          <a:p>
            <a:pPr marL="0" lvl="1"/>
            <a:endParaRPr lang="ru-RU" sz="12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lvl="1"/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БЦ «</a:t>
            </a:r>
            <a:r>
              <a:rPr lang="ru-RU" sz="1200" dirty="0" err="1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Новодмитровский</a:t>
            </a:r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»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548316" y="3597275"/>
            <a:ext cx="3000820" cy="2130425"/>
          </a:xfrm>
          <a:prstGeom prst="rect">
            <a:avLst/>
          </a:prstGeom>
          <a:solidFill>
            <a:srgbClr val="00D69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 22"/>
          <p:cNvSpPr/>
          <p:nvPr/>
        </p:nvSpPr>
        <p:spPr>
          <a:xfrm>
            <a:off x="1295342" y="4055297"/>
            <a:ext cx="2072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ru-RU" sz="1800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Дмитровская</a:t>
            </a:r>
            <a:endParaRPr lang="ru-RU" sz="36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6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01" y="4139122"/>
            <a:ext cx="287094" cy="201683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891403" y="4514629"/>
            <a:ext cx="265773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2-Хуторская улица, д.38, корпус №14. </a:t>
            </a:r>
            <a:endParaRPr lang="ru-RU" sz="1200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>
              <a:spcBef>
                <a:spcPts val="1200"/>
              </a:spcBef>
            </a:pPr>
            <a:r>
              <a:rPr lang="ru-RU" sz="12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Бизнес-центр </a:t>
            </a:r>
            <a:r>
              <a:rPr lang="ru-RU" sz="12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«MIRLAND»</a:t>
            </a:r>
          </a:p>
        </p:txBody>
      </p:sp>
    </p:spTree>
    <p:extLst>
      <p:ext uri="{BB962C8B-B14F-4D97-AF65-F5344CB8AC3E}">
        <p14:creationId xmlns:p14="http://schemas.microsoft.com/office/powerpoint/2010/main" val="13914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1389" y="1977081"/>
            <a:ext cx="7049757" cy="1630605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ru-RU" sz="2400" dirty="0"/>
              <a:t>Ассистенты – связующее звено по вопросам обеспечения рабочего процесса внутри практик и между сотрудниками, </a:t>
            </a:r>
            <a:r>
              <a:rPr lang="ru-RU" sz="2400" dirty="0" smtClean="0"/>
              <a:t/>
            </a:r>
            <a:br>
              <a:rPr lang="ru-RU" sz="2400" dirty="0" smtClean="0"/>
            </a:br>
            <a:r>
              <a:rPr lang="ru-RU" sz="2400" dirty="0" smtClean="0"/>
              <a:t>а </a:t>
            </a:r>
            <a:r>
              <a:rPr lang="ru-RU" sz="2400" dirty="0"/>
              <a:t>так же </a:t>
            </a:r>
            <a:r>
              <a:rPr lang="ru-RU" sz="2400" dirty="0" err="1" smtClean="0"/>
              <a:t>БэкОфисом</a:t>
            </a:r>
            <a:r>
              <a:rPr lang="ru-RU" sz="2400" dirty="0" smtClean="0"/>
              <a:t>.</a:t>
            </a:r>
            <a:endParaRPr lang="ru-RU" sz="2400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54913" y="536576"/>
            <a:ext cx="5383911" cy="306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z="2170" b="1" dirty="0" smtClean="0"/>
              <a:t>ПОМОЩНИК</a:t>
            </a:r>
            <a:endParaRPr lang="ru-RU" sz="2170" b="1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71389" y="3827227"/>
            <a:ext cx="6456633" cy="1012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1400" dirty="0"/>
              <a:t>Если вы не знаете к кому обратиться </a:t>
            </a:r>
            <a:r>
              <a:rPr lang="ru-RU" sz="1400" dirty="0" smtClean="0"/>
              <a:t>с </a:t>
            </a:r>
            <a:r>
              <a:rPr lang="ru-RU" sz="1400" dirty="0"/>
              <a:t>тем или иным вопросом, </a:t>
            </a:r>
            <a:endParaRPr lang="ru-RU" sz="1400" dirty="0" smtClean="0"/>
          </a:p>
          <a:p>
            <a:pPr>
              <a:lnSpc>
                <a:spcPct val="150000"/>
              </a:lnSpc>
            </a:pPr>
            <a:r>
              <a:rPr lang="ru-RU" sz="1400" dirty="0" smtClean="0"/>
              <a:t>вы </a:t>
            </a:r>
            <a:r>
              <a:rPr lang="ru-RU" sz="1400" dirty="0"/>
              <a:t>всегда можете обратиться к ассистенту своего блока/практики, и он вам обязательно поможет.</a:t>
            </a:r>
          </a:p>
        </p:txBody>
      </p:sp>
    </p:spTree>
    <p:extLst>
      <p:ext uri="{BB962C8B-B14F-4D97-AF65-F5344CB8AC3E}">
        <p14:creationId xmlns:p14="http://schemas.microsoft.com/office/powerpoint/2010/main" val="109711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1390" y="2318158"/>
            <a:ext cx="5978838" cy="1630605"/>
          </a:xfrm>
        </p:spPr>
        <p:txBody>
          <a:bodyPr anchor="ctr"/>
          <a:lstStyle/>
          <a:p>
            <a:r>
              <a:rPr lang="ru-RU" sz="2400" dirty="0" smtClean="0"/>
              <a:t>В </a:t>
            </a:r>
            <a:r>
              <a:rPr lang="ru-RU" sz="2400" dirty="0"/>
              <a:t>конце недели заполните </a:t>
            </a:r>
            <a:r>
              <a:rPr lang="ru-RU" sz="2400" dirty="0" err="1" smtClean="0"/>
              <a:t>Timesheet</a:t>
            </a:r>
            <a:r>
              <a:rPr lang="en-US" sz="2400" dirty="0"/>
              <a:t>!</a:t>
            </a:r>
            <a:endParaRPr lang="ru-RU" sz="2400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454913" y="536576"/>
            <a:ext cx="5383911" cy="306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 sz="2170" b="1" dirty="0" smtClean="0"/>
              <a:t>TIMESHEET</a:t>
            </a:r>
            <a:endParaRPr lang="ru-RU" sz="2170" b="1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71389" y="3827227"/>
            <a:ext cx="6456633" cy="573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1400" dirty="0"/>
              <a:t>Код списания обучения:</a:t>
            </a:r>
          </a:p>
          <a:p>
            <a:pPr>
              <a:lnSpc>
                <a:spcPct val="150000"/>
              </a:lnSpc>
            </a:pPr>
            <a:r>
              <a:rPr lang="ru-RU" sz="1400" dirty="0"/>
              <a:t>«ОБУЧЕНИЕ ПО ПРАКТИКЕ»</a:t>
            </a:r>
          </a:p>
        </p:txBody>
      </p:sp>
    </p:spTree>
    <p:extLst>
      <p:ext uri="{BB962C8B-B14F-4D97-AF65-F5344CB8AC3E}">
        <p14:creationId xmlns:p14="http://schemas.microsoft.com/office/powerpoint/2010/main" val="80388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62" b="7888"/>
          <a:stretch/>
        </p:blipFill>
        <p:spPr>
          <a:xfrm>
            <a:off x="7108698" y="3877056"/>
            <a:ext cx="2797302" cy="298094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454913" y="536576"/>
            <a:ext cx="5383911" cy="306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z="2170" b="1" dirty="0" smtClean="0"/>
              <a:t>БЫСТРАЯ ПОМОЩЬ</a:t>
            </a:r>
            <a:endParaRPr lang="ru-RU" sz="217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54913" y="1019476"/>
            <a:ext cx="83509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Регулярные проверки в </a:t>
            </a:r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соответствии с законодательством </a:t>
            </a:r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РФ</a:t>
            </a:r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- стандартные мероприятия. </a:t>
            </a:r>
          </a:p>
          <a:p>
            <a:endParaRPr lang="ru-RU" sz="16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Если вас остановили в коридоре/на улице/у клиента:</a:t>
            </a:r>
            <a:endParaRPr lang="ru-RU" sz="16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endParaRPr lang="ru-RU" sz="16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Не </a:t>
            </a:r>
            <a:r>
              <a:rPr lang="ru-RU" sz="16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бойтесь</a:t>
            </a:r>
            <a:endParaRPr lang="ru-RU" sz="16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indent="-342900">
              <a:buFont typeface="+mj-lt"/>
              <a:buAutoNum type="arabicPeriod"/>
            </a:pPr>
            <a:endParaRPr lang="ru-RU" sz="1600" b="1" dirty="0" smtClean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Будьте вежливы. </a:t>
            </a:r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Сообщите</a:t>
            </a:r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, что готовы дать </a:t>
            </a:r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объяснения </a:t>
            </a:r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только в присутствии адвоката, и просите официально направить вам повестку о вызове для дачи объяснений. </a:t>
            </a:r>
            <a:b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Ссылайтесь на </a:t>
            </a:r>
            <a:r>
              <a:rPr lang="ru-RU" sz="1600" b="1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51 статью </a:t>
            </a:r>
            <a:r>
              <a:rPr lang="ru-RU" sz="1600" b="1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Конституции</a:t>
            </a:r>
          </a:p>
          <a:p>
            <a:pPr marL="342900" indent="-342900">
              <a:buFont typeface="+mj-lt"/>
              <a:buAutoNum type="arabicPeriod"/>
            </a:pPr>
            <a:endParaRPr lang="ru-RU" sz="16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Позвоните </a:t>
            </a:r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по телефону горячей линии юридической безопасности: </a:t>
            </a:r>
          </a:p>
          <a:p>
            <a: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/>
            </a:r>
            <a:br>
              <a:rPr lang="ru-RU" sz="16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</a:br>
            <a:r>
              <a:rPr lang="ru-RU" sz="16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    </a:t>
            </a:r>
            <a:r>
              <a:rPr lang="ru-RU" sz="1800" b="1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+</a:t>
            </a:r>
            <a:r>
              <a:rPr lang="ru-RU" sz="1800" b="1" dirty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7 (903) </a:t>
            </a:r>
            <a:r>
              <a:rPr lang="ru-RU" sz="1800" b="1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188-12-48</a:t>
            </a:r>
          </a:p>
          <a:p>
            <a:r>
              <a:rPr lang="ru-RU" sz="1600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      (для сотрудников </a:t>
            </a:r>
            <a:r>
              <a:rPr lang="ru-RU" sz="1600" dirty="0" err="1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ЭйТи</a:t>
            </a:r>
            <a:r>
              <a:rPr lang="ru-RU" sz="1600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 Консалтинг) </a:t>
            </a:r>
          </a:p>
          <a:p>
            <a:endParaRPr lang="ru-RU" sz="1600" b="1" dirty="0" smtClean="0">
              <a:solidFill>
                <a:srgbClr val="FC6508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ru-RU" sz="1800" b="1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     +</a:t>
            </a:r>
            <a:r>
              <a:rPr lang="ru-RU" sz="1800" b="1" dirty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7 (969) 014-64-04 </a:t>
            </a:r>
            <a:endParaRPr lang="ru-RU" sz="1800" b="1" dirty="0" smtClean="0">
              <a:solidFill>
                <a:srgbClr val="FC6508"/>
              </a:solidFill>
              <a:latin typeface="Verdana" charset="0"/>
              <a:ea typeface="Verdana" charset="0"/>
              <a:cs typeface="Verdana" charset="0"/>
            </a:endParaRPr>
          </a:p>
          <a:p>
            <a:r>
              <a:rPr lang="ru-RU" sz="1600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      (</a:t>
            </a:r>
            <a:r>
              <a:rPr lang="ru-RU" sz="1600" dirty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для сотрудников других </a:t>
            </a:r>
            <a:r>
              <a:rPr lang="ru-RU" sz="1600" dirty="0" smtClean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компаний Лиги</a:t>
            </a:r>
            <a:r>
              <a:rPr lang="ru-RU" sz="1600" dirty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)</a:t>
            </a:r>
            <a:r>
              <a:rPr lang="ru-RU" sz="1800" dirty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rPr>
              <a:t> </a:t>
            </a:r>
          </a:p>
          <a:p>
            <a:endParaRPr lang="ru-RU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8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9264" y="812624"/>
            <a:ext cx="1307592" cy="984476"/>
          </a:xfrm>
        </p:spPr>
        <p:txBody>
          <a:bodyPr/>
          <a:lstStyle/>
          <a:p>
            <a:r>
              <a:rPr lang="ru-RU" sz="3600" b="1" dirty="0" smtClean="0">
                <a:solidFill>
                  <a:srgbClr val="00D69F"/>
                </a:solidFill>
              </a:rPr>
              <a:t>02.</a:t>
            </a:r>
            <a:endParaRPr lang="ru-RU" sz="3600" b="1" dirty="0">
              <a:solidFill>
                <a:srgbClr val="00D69F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69263" y="1365009"/>
            <a:ext cx="7836599" cy="416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4400" dirty="0" smtClean="0"/>
              <a:t>Корпоративная культура: 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Обращение к коллегами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err="1" smtClean="0"/>
              <a:t>Дресс</a:t>
            </a:r>
            <a:r>
              <a:rPr lang="ru-RU" sz="3200" dirty="0" smtClean="0"/>
              <a:t>-код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График работы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Компенсационный пакет</a:t>
            </a:r>
            <a:endParaRPr lang="ru-RU" sz="3200" dirty="0"/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ОБРАЩЕНИЕ К КОЛЛЕГАМ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25" y="811426"/>
            <a:ext cx="7827862" cy="566776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2595716" y="3486150"/>
            <a:ext cx="4286865" cy="4614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7" b="1" i="0" kern="1200" cap="none" baseline="0">
                <a:solidFill>
                  <a:srgbClr val="2889F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algn="ctr"/>
            <a:r>
              <a:rPr lang="ru-RU" sz="11500" smtClean="0">
                <a:solidFill>
                  <a:srgbClr val="1F2C32"/>
                </a:solidFill>
              </a:rPr>
              <a:t>ТЫ</a:t>
            </a:r>
            <a:endParaRPr lang="ru-RU" sz="11500" dirty="0">
              <a:solidFill>
                <a:srgbClr val="1F2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ДРЕСС-КОД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3"/>
          </p:nvPr>
        </p:nvSpPr>
        <p:spPr>
          <a:xfrm>
            <a:off x="1438640" y="1228893"/>
            <a:ext cx="3397629" cy="74697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ru-RU" sz="2800" dirty="0">
                <a:solidFill>
                  <a:srgbClr val="1F2C32"/>
                </a:solidFill>
              </a:rPr>
              <a:t>Клиент</a:t>
            </a:r>
          </a:p>
          <a:p>
            <a:pPr algn="ctr"/>
            <a:r>
              <a:rPr lang="ru-RU" sz="1600" dirty="0">
                <a:solidFill>
                  <a:srgbClr val="1F2C32"/>
                </a:solidFill>
              </a:rPr>
              <a:t>Строгий офисный стиль</a:t>
            </a:r>
          </a:p>
        </p:txBody>
      </p:sp>
      <p:sp>
        <p:nvSpPr>
          <p:cNvPr id="9" name="Текст 3"/>
          <p:cNvSpPr txBox="1">
            <a:spLocks/>
          </p:cNvSpPr>
          <p:nvPr/>
        </p:nvSpPr>
        <p:spPr>
          <a:xfrm>
            <a:off x="4846101" y="1228893"/>
            <a:ext cx="3397629" cy="7469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2800" dirty="0" smtClean="0">
                <a:solidFill>
                  <a:srgbClr val="1F2C32"/>
                </a:solidFill>
              </a:rPr>
              <a:t>Офис</a:t>
            </a:r>
          </a:p>
          <a:p>
            <a:pPr algn="ctr"/>
            <a:r>
              <a:rPr lang="ru-RU" sz="1600" dirty="0" smtClean="0">
                <a:solidFill>
                  <a:srgbClr val="1F2C32"/>
                </a:solidFill>
              </a:rPr>
              <a:t>Свободный офисный стиль</a:t>
            </a:r>
            <a:endParaRPr lang="ru-RU" sz="1600" dirty="0">
              <a:solidFill>
                <a:srgbClr val="1F2C32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87" y="7275872"/>
            <a:ext cx="3296114" cy="49603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13" y="7275872"/>
            <a:ext cx="3297653" cy="49603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62" y="2390624"/>
            <a:ext cx="2192225" cy="30281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77" y="2364560"/>
            <a:ext cx="2499767" cy="30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МЫ – ЛИГА ЦИФРОВОЙ ЭКОНОМИКИ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3"/>
          </p:nvPr>
        </p:nvSpPr>
        <p:spPr>
          <a:xfrm>
            <a:off x="454886" y="1163606"/>
            <a:ext cx="9132674" cy="1004919"/>
          </a:xfrm>
        </p:spPr>
        <p:txBody>
          <a:bodyPr>
            <a:normAutofit/>
          </a:bodyPr>
          <a:lstStyle/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 smtClean="0"/>
              <a:t>Лига – это некоммерческая ассоциация компаний  Философия.ИТ, </a:t>
            </a:r>
          </a:p>
          <a:p>
            <a:pPr>
              <a:lnSpc>
                <a:spcPts val="2800"/>
              </a:lnSpc>
              <a:spcBef>
                <a:spcPts val="0"/>
              </a:spcBef>
            </a:pPr>
            <a:r>
              <a:rPr lang="ru-RU" sz="2000" dirty="0" smtClean="0"/>
              <a:t>Р.Т Решения, </a:t>
            </a:r>
            <a:r>
              <a:rPr lang="en-US" sz="2000" dirty="0" smtClean="0"/>
              <a:t>AT Consulting </a:t>
            </a:r>
            <a:r>
              <a:rPr lang="ru-RU" sz="2000" dirty="0" smtClean="0"/>
              <a:t>и другие.</a:t>
            </a:r>
            <a:endParaRPr lang="ru-RU" sz="2000" dirty="0"/>
          </a:p>
        </p:txBody>
      </p:sp>
      <p:sp>
        <p:nvSpPr>
          <p:cNvPr id="6" name="Текст 3"/>
          <p:cNvSpPr txBox="1">
            <a:spLocks/>
          </p:cNvSpPr>
          <p:nvPr/>
        </p:nvSpPr>
        <p:spPr>
          <a:xfrm>
            <a:off x="560388" y="4370015"/>
            <a:ext cx="2109660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32" algn="ctr"/>
            <a:r>
              <a:rPr lang="ru-RU" sz="1600" dirty="0" smtClean="0"/>
              <a:t>3000+ </a:t>
            </a:r>
            <a:r>
              <a:rPr lang="ru-RU" sz="1600" dirty="0"/>
              <a:t>специалистов</a:t>
            </a:r>
          </a:p>
        </p:txBody>
      </p:sp>
      <p:sp>
        <p:nvSpPr>
          <p:cNvPr id="11" name="Текст 3"/>
          <p:cNvSpPr txBox="1">
            <a:spLocks/>
          </p:cNvSpPr>
          <p:nvPr/>
        </p:nvSpPr>
        <p:spPr>
          <a:xfrm>
            <a:off x="2529262" y="4370015"/>
            <a:ext cx="2818661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32" algn="ctr"/>
            <a:r>
              <a:rPr lang="ru-RU" sz="1600" dirty="0"/>
              <a:t>Более 15 лучших команд</a:t>
            </a:r>
          </a:p>
        </p:txBody>
      </p:sp>
      <p:sp>
        <p:nvSpPr>
          <p:cNvPr id="12" name="Текст 3"/>
          <p:cNvSpPr txBox="1">
            <a:spLocks/>
          </p:cNvSpPr>
          <p:nvPr/>
        </p:nvSpPr>
        <p:spPr>
          <a:xfrm>
            <a:off x="5207136" y="4370015"/>
            <a:ext cx="1988604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32" algn="ctr"/>
            <a:r>
              <a:rPr lang="ru-RU" sz="1600" dirty="0"/>
              <a:t>Единая культура ведения бизнеса</a:t>
            </a:r>
          </a:p>
        </p:txBody>
      </p:sp>
      <p:sp>
        <p:nvSpPr>
          <p:cNvPr id="13" name="Текст 3"/>
          <p:cNvSpPr txBox="1">
            <a:spLocks/>
          </p:cNvSpPr>
          <p:nvPr/>
        </p:nvSpPr>
        <p:spPr>
          <a:xfrm>
            <a:off x="7224946" y="4370015"/>
            <a:ext cx="2362614" cy="561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232" algn="ctr"/>
            <a:r>
              <a:rPr lang="ru-RU" sz="1600" dirty="0"/>
              <a:t>ISO система </a:t>
            </a:r>
            <a:r>
              <a:rPr lang="ru-RU" sz="1600" dirty="0" smtClean="0"/>
              <a:t>качества</a:t>
            </a:r>
            <a:endParaRPr lang="ru-RU"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465" y="3054286"/>
            <a:ext cx="1103062" cy="110306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13" y="3054286"/>
            <a:ext cx="1103062" cy="1103062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200" y="3104425"/>
            <a:ext cx="1002784" cy="100278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25" y="3054286"/>
            <a:ext cx="1103062" cy="110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ГРАФИК РАБОТЫ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3"/>
          </p:nvPr>
        </p:nvSpPr>
        <p:spPr>
          <a:xfrm>
            <a:off x="446933" y="1341439"/>
            <a:ext cx="6948276" cy="439261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Рабочие будни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Перерыв на обед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Государственные праздники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Корпоративные праздники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Праздники на рабочем месте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 smtClean="0"/>
              <a:t>Если </a:t>
            </a:r>
            <a:r>
              <a:rPr lang="ru-RU" sz="2600" dirty="0"/>
              <a:t>вы в офисе </a:t>
            </a:r>
            <a:r>
              <a:rPr lang="ru-RU" sz="2600" dirty="0" smtClean="0"/>
              <a:t>после</a:t>
            </a:r>
            <a:r>
              <a:rPr lang="en-US" sz="2600" dirty="0" smtClean="0"/>
              <a:t> </a:t>
            </a:r>
            <a:r>
              <a:rPr lang="ru-RU" sz="2600" dirty="0" smtClean="0">
                <a:solidFill>
                  <a:srgbClr val="1F2C32"/>
                </a:solidFill>
              </a:rPr>
              <a:t>23:00</a:t>
            </a:r>
            <a:endParaRPr lang="ru-RU" sz="2600" dirty="0">
              <a:solidFill>
                <a:srgbClr val="1F2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4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ПОДАРКИ ОТ КОМПАНИИ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3"/>
          </p:nvPr>
        </p:nvSpPr>
        <p:spPr>
          <a:xfrm>
            <a:off x="446933" y="1321775"/>
            <a:ext cx="6948276" cy="214471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 smtClean="0">
                <a:solidFill>
                  <a:srgbClr val="1F2C32"/>
                </a:solidFill>
              </a:rPr>
              <a:t>Ваш </a:t>
            </a:r>
            <a:r>
              <a:rPr lang="ru-RU" sz="2600" dirty="0">
                <a:solidFill>
                  <a:srgbClr val="1F2C32"/>
                </a:solidFill>
              </a:rPr>
              <a:t>День Рождения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Новый год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8 марта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4827" y="3759106"/>
            <a:ext cx="515737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16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Подарки можно получить у </a:t>
            </a:r>
            <a:r>
              <a:rPr lang="ru-RU" sz="160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офис-менеджера </a:t>
            </a:r>
            <a:r>
              <a:rPr lang="ru-RU" sz="1600" smtClean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(</a:t>
            </a:r>
            <a:r>
              <a:rPr lang="ru-RU" sz="1600" dirty="0">
                <a:solidFill>
                  <a:srgbClr val="1F2C32"/>
                </a:solidFill>
                <a:latin typeface="Verdana" charset="0"/>
                <a:ea typeface="Verdana" charset="0"/>
                <a:cs typeface="Verdana" charset="0"/>
              </a:rPr>
              <a:t>об этом тебе напомнит электронная открытка)</a:t>
            </a:r>
          </a:p>
        </p:txBody>
      </p:sp>
    </p:spTree>
    <p:extLst>
      <p:ext uri="{BB962C8B-B14F-4D97-AF65-F5344CB8AC3E}">
        <p14:creationId xmlns:p14="http://schemas.microsoft.com/office/powerpoint/2010/main" val="19991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09" y="0"/>
            <a:ext cx="457692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КОМПЕНСАЦИОННЫЙ ПАКЕТ</a:t>
            </a:r>
            <a:endParaRPr lang="ru-RU" dirty="0"/>
          </a:p>
        </p:txBody>
      </p:sp>
      <p:sp>
        <p:nvSpPr>
          <p:cNvPr id="6" name="Текст 3"/>
          <p:cNvSpPr>
            <a:spLocks noGrp="1"/>
          </p:cNvSpPr>
          <p:nvPr>
            <p:ph type="body" sz="quarter" idx="13"/>
          </p:nvPr>
        </p:nvSpPr>
        <p:spPr>
          <a:xfrm>
            <a:off x="446932" y="1341439"/>
            <a:ext cx="8951067" cy="439261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 smtClean="0">
                <a:solidFill>
                  <a:srgbClr val="1F2C32"/>
                </a:solidFill>
              </a:rPr>
              <a:t>Зарплата</a:t>
            </a:r>
            <a:endParaRPr lang="ru-RU" sz="2600" dirty="0">
              <a:solidFill>
                <a:srgbClr val="1F2C32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Медицинская страховка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ru-RU" sz="1400" dirty="0" smtClean="0">
                <a:solidFill>
                  <a:srgbClr val="1F2C32"/>
                </a:solidFill>
              </a:rPr>
              <a:t>(ДМС, международный </a:t>
            </a:r>
            <a:r>
              <a:rPr lang="ru-RU" sz="1400" dirty="0">
                <a:solidFill>
                  <a:srgbClr val="1F2C32"/>
                </a:solidFill>
              </a:rPr>
              <a:t>страховой полис</a:t>
            </a:r>
            <a:r>
              <a:rPr lang="ru-RU" sz="1400" dirty="0" smtClean="0">
                <a:solidFill>
                  <a:srgbClr val="1F2C32"/>
                </a:solidFill>
              </a:rPr>
              <a:t>)</a:t>
            </a:r>
            <a:endParaRPr lang="ru-RU" sz="1400" dirty="0">
              <a:solidFill>
                <a:srgbClr val="1F2C32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Мобильная связь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Бонусы по результатам проекта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ru-RU" sz="2600" dirty="0">
                <a:solidFill>
                  <a:srgbClr val="1F2C32"/>
                </a:solidFill>
              </a:rPr>
              <a:t>Бонус уходящим в декретный отпуск</a:t>
            </a:r>
          </a:p>
        </p:txBody>
      </p:sp>
    </p:spTree>
    <p:extLst>
      <p:ext uri="{BB962C8B-B14F-4D97-AF65-F5344CB8AC3E}">
        <p14:creationId xmlns:p14="http://schemas.microsoft.com/office/powerpoint/2010/main" val="87531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КОРПОРАТИВНЫЙ СПОРТ</a:t>
            </a:r>
            <a:endParaRPr lang="ru-RU" dirty="0"/>
          </a:p>
        </p:txBody>
      </p:sp>
      <p:sp>
        <p:nvSpPr>
          <p:cNvPr id="6" name="Текст 3"/>
          <p:cNvSpPr>
            <a:spLocks noGrp="1"/>
          </p:cNvSpPr>
          <p:nvPr>
            <p:ph type="body" sz="quarter" idx="13"/>
          </p:nvPr>
        </p:nvSpPr>
        <p:spPr>
          <a:xfrm>
            <a:off x="446932" y="2096820"/>
            <a:ext cx="2464543" cy="663626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2000" dirty="0" smtClean="0">
                <a:solidFill>
                  <a:srgbClr val="1F2C32"/>
                </a:solidFill>
              </a:rPr>
              <a:t>Инициативы сотрудников</a:t>
            </a:r>
            <a:endParaRPr lang="ru-RU" sz="2000" dirty="0">
              <a:solidFill>
                <a:srgbClr val="1F2C32"/>
              </a:solidFill>
            </a:endParaRPr>
          </a:p>
        </p:txBody>
      </p:sp>
      <p:pic>
        <p:nvPicPr>
          <p:cNvPr id="7" name="Изображение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471" y="1785305"/>
            <a:ext cx="1248344" cy="1286657"/>
          </a:xfrm>
          <a:prstGeom prst="rect">
            <a:avLst/>
          </a:prstGeom>
        </p:spPr>
      </p:pic>
      <p:pic>
        <p:nvPicPr>
          <p:cNvPr id="8" name="Изображение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995" y="1837156"/>
            <a:ext cx="1154728" cy="1182954"/>
          </a:xfrm>
          <a:prstGeom prst="ellipse">
            <a:avLst/>
          </a:prstGeom>
        </p:spPr>
      </p:pic>
      <p:pic>
        <p:nvPicPr>
          <p:cNvPr id="9" name="Изображение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218" y="1735611"/>
            <a:ext cx="1448415" cy="1386044"/>
          </a:xfrm>
          <a:prstGeom prst="rect">
            <a:avLst/>
          </a:prstGeom>
        </p:spPr>
      </p:pic>
      <p:pic>
        <p:nvPicPr>
          <p:cNvPr id="10" name="Изображение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02" y="1856818"/>
            <a:ext cx="1324998" cy="1143630"/>
          </a:xfrm>
          <a:prstGeom prst="rect">
            <a:avLst/>
          </a:prstGeom>
        </p:spPr>
      </p:pic>
      <p:sp>
        <p:nvSpPr>
          <p:cNvPr id="11" name="Текст 3"/>
          <p:cNvSpPr txBox="1">
            <a:spLocks/>
          </p:cNvSpPr>
          <p:nvPr/>
        </p:nvSpPr>
        <p:spPr>
          <a:xfrm>
            <a:off x="446932" y="4227402"/>
            <a:ext cx="2464543" cy="66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 smtClean="0">
                <a:solidFill>
                  <a:srgbClr val="1F2C32"/>
                </a:solidFill>
              </a:rPr>
              <a:t>Политика компании</a:t>
            </a:r>
            <a:endParaRPr lang="ru-RU" sz="2000" dirty="0">
              <a:solidFill>
                <a:srgbClr val="1F2C32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5601781" y="3927837"/>
            <a:ext cx="3128706" cy="1262757"/>
            <a:chOff x="5295807" y="4586213"/>
            <a:chExt cx="4164306" cy="1680729"/>
          </a:xfrm>
        </p:grpSpPr>
        <p:sp>
          <p:nvSpPr>
            <p:cNvPr id="16" name="TextBox 15"/>
            <p:cNvSpPr txBox="1"/>
            <p:nvPr/>
          </p:nvSpPr>
          <p:spPr>
            <a:xfrm>
              <a:off x="6114824" y="4750654"/>
              <a:ext cx="3345289" cy="13518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ru-RU" sz="6600" b="1" dirty="0" smtClean="0">
                  <a:solidFill>
                    <a:srgbClr val="FC6508"/>
                  </a:solidFill>
                  <a:latin typeface="Verdana" charset="0"/>
                  <a:ea typeface="Verdana" charset="0"/>
                  <a:cs typeface="Verdana" charset="0"/>
                </a:rPr>
                <a:t>50</a:t>
              </a:r>
              <a:r>
                <a:rPr lang="en-US" sz="6600" b="1" dirty="0" smtClean="0">
                  <a:solidFill>
                    <a:srgbClr val="FC6508"/>
                  </a:solidFill>
                  <a:latin typeface="Verdana" charset="0"/>
                  <a:ea typeface="Verdana" charset="0"/>
                  <a:cs typeface="Verdana" charset="0"/>
                </a:rPr>
                <a:t>%</a:t>
              </a:r>
              <a:endParaRPr lang="ru-RU" sz="6600" b="1" dirty="0">
                <a:solidFill>
                  <a:srgbClr val="FC6508"/>
                </a:solidFill>
                <a:latin typeface="Verdana" charset="0"/>
                <a:ea typeface="Verdana" charset="0"/>
                <a:cs typeface="Verdana" charset="0"/>
              </a:endParaRPr>
            </a:p>
          </p:txBody>
        </p:sp>
        <p:cxnSp>
          <p:nvCxnSpPr>
            <p:cNvPr id="17" name="Прямая соединительная линия 16"/>
            <p:cNvCxnSpPr/>
            <p:nvPr/>
          </p:nvCxnSpPr>
          <p:spPr>
            <a:xfrm flipH="1">
              <a:off x="5295807" y="4586213"/>
              <a:ext cx="601999" cy="1680729"/>
            </a:xfrm>
            <a:prstGeom prst="line">
              <a:avLst/>
            </a:prstGeom>
            <a:ln w="76200" cmpd="sng">
              <a:solidFill>
                <a:srgbClr val="FC65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Текст 3"/>
          <p:cNvSpPr txBox="1">
            <a:spLocks/>
          </p:cNvSpPr>
          <p:nvPr/>
        </p:nvSpPr>
        <p:spPr>
          <a:xfrm>
            <a:off x="3363383" y="4227402"/>
            <a:ext cx="2464543" cy="663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lang="ru-RU" sz="2000" b="1" dirty="0" smtClean="0">
                <a:solidFill>
                  <a:srgbClr val="1F2C32"/>
                </a:solidFill>
              </a:rPr>
              <a:t>Все фитнес клубы</a:t>
            </a:r>
            <a:endParaRPr lang="ru-RU" sz="2000" b="1" dirty="0">
              <a:solidFill>
                <a:srgbClr val="1F2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3270" y="0"/>
            <a:ext cx="583273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ВНУТРЕННИЙ РЕСУРС ИНТРАНЕТ</a:t>
            </a:r>
            <a:endParaRPr lang="ru-RU" dirty="0"/>
          </a:p>
        </p:txBody>
      </p:sp>
      <p:sp>
        <p:nvSpPr>
          <p:cNvPr id="4" name="Прямоугольник 3">
            <a:hlinkClick r:id="rId4"/>
          </p:cNvPr>
          <p:cNvSpPr/>
          <p:nvPr/>
        </p:nvSpPr>
        <p:spPr>
          <a:xfrm>
            <a:off x="560388" y="1341438"/>
            <a:ext cx="4411942" cy="2144712"/>
          </a:xfrm>
          <a:prstGeom prst="rect">
            <a:avLst/>
          </a:prstGeom>
          <a:solidFill>
            <a:srgbClr val="288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hlinkClick r:id="rId5"/>
          </p:cNvPr>
          <p:cNvSpPr/>
          <p:nvPr/>
        </p:nvSpPr>
        <p:spPr>
          <a:xfrm>
            <a:off x="577571" y="3569110"/>
            <a:ext cx="4411942" cy="2164939"/>
          </a:xfrm>
          <a:prstGeom prst="rect">
            <a:avLst/>
          </a:prstGeom>
          <a:solidFill>
            <a:srgbClr val="00C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/>
          <p:cNvSpPr txBox="1"/>
          <p:nvPr/>
        </p:nvSpPr>
        <p:spPr>
          <a:xfrm>
            <a:off x="1088849" y="1844407"/>
            <a:ext cx="433855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Для сотрудников </a:t>
            </a:r>
          </a:p>
          <a:p>
            <a:pPr>
              <a:spcBef>
                <a:spcPts val="1200"/>
              </a:spcBef>
            </a:pPr>
            <a:r>
              <a:rPr lang="ru-RU" sz="1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компании </a:t>
            </a:r>
            <a:r>
              <a:rPr lang="en-US" sz="1800" dirty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AT </a:t>
            </a:r>
            <a:r>
              <a:rPr lang="en-US" sz="1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Consulting </a:t>
            </a:r>
            <a:endParaRPr lang="ru-RU" sz="1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hlinkClick r:id="rId4"/>
            </a:endParaRPr>
          </a:p>
          <a:p>
            <a:pPr>
              <a:spcBef>
                <a:spcPts val="1200"/>
              </a:spcBef>
            </a:pPr>
            <a:r>
              <a:rPr lang="en-US" sz="18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intranet.at-consulting.ru</a:t>
            </a:r>
            <a:endParaRPr lang="ru-RU" sz="18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8849" y="4057943"/>
            <a:ext cx="4363934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1200"/>
              </a:spcBef>
            </a:pPr>
            <a:r>
              <a:rPr lang="ru-RU" sz="1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Для сотрудников </a:t>
            </a:r>
          </a:p>
          <a:p>
            <a:pPr>
              <a:spcBef>
                <a:spcPts val="1200"/>
              </a:spcBef>
            </a:pPr>
            <a:r>
              <a:rPr lang="ru-RU" sz="1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других юридических лиц</a:t>
            </a:r>
            <a:r>
              <a:rPr lang="en-US" sz="1800" dirty="0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 </a:t>
            </a:r>
            <a:endParaRPr lang="ru-RU" sz="1800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  <a:hlinkClick r:id="rId5"/>
            </a:endParaRPr>
          </a:p>
          <a:p>
            <a:pPr>
              <a:spcBef>
                <a:spcPts val="1200"/>
              </a:spcBef>
            </a:pPr>
            <a:r>
              <a:rPr lang="en-US" sz="1800" b="1" dirty="0" err="1" smtClean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rPr>
              <a:t>intranet.phoenixit.ru</a:t>
            </a:r>
            <a:endParaRPr lang="ru-RU" sz="1800" b="1" dirty="0">
              <a:solidFill>
                <a:schemeClr val="bg1"/>
              </a:solidFill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9264" y="812624"/>
            <a:ext cx="1307592" cy="984476"/>
          </a:xfrm>
        </p:spPr>
        <p:txBody>
          <a:bodyPr/>
          <a:lstStyle/>
          <a:p>
            <a:r>
              <a:rPr lang="ru-RU" sz="3600" b="1" dirty="0" smtClean="0">
                <a:solidFill>
                  <a:srgbClr val="00D69F"/>
                </a:solidFill>
              </a:rPr>
              <a:t>03.</a:t>
            </a:r>
            <a:endParaRPr lang="ru-RU" sz="3600" b="1" dirty="0">
              <a:solidFill>
                <a:srgbClr val="00D69F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969263" y="1365009"/>
            <a:ext cx="7836599" cy="41625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4400" dirty="0" smtClean="0"/>
              <a:t>HR </a:t>
            </a:r>
            <a:r>
              <a:rPr lang="ru-RU" sz="4400" dirty="0" smtClean="0"/>
              <a:t>стратегия: 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Обучение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Оценка персонала</a:t>
            </a: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ru-RU" sz="3200" dirty="0" smtClean="0"/>
              <a:t>Индивидуальный план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70372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792" y="0"/>
            <a:ext cx="5135208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ОБУЧЕНИЕ</a:t>
            </a:r>
            <a:endParaRPr lang="ru-RU" dirty="0"/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446932" y="1341439"/>
            <a:ext cx="8951067" cy="4392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600" dirty="0" smtClean="0">
                <a:solidFill>
                  <a:srgbClr val="1F2C32"/>
                </a:solidFill>
              </a:rPr>
              <a:t>Внутреннее </a:t>
            </a:r>
            <a:r>
              <a:rPr lang="ru-RU" sz="2600" dirty="0">
                <a:solidFill>
                  <a:srgbClr val="1F2C32"/>
                </a:solidFill>
              </a:rPr>
              <a:t>обучение, </a:t>
            </a:r>
            <a:r>
              <a:rPr lang="ru-RU" sz="2600" dirty="0" smtClean="0">
                <a:solidFill>
                  <a:srgbClr val="1F2C32"/>
                </a:solidFill>
              </a:rPr>
              <a:t>модуль </a:t>
            </a:r>
            <a:r>
              <a:rPr lang="ru-RU" sz="2600" dirty="0">
                <a:solidFill>
                  <a:srgbClr val="1F2C32"/>
                </a:solidFill>
              </a:rPr>
              <a:t>«</a:t>
            </a:r>
            <a:r>
              <a:rPr lang="en-US" sz="2600" dirty="0">
                <a:solidFill>
                  <a:srgbClr val="1F2C32"/>
                </a:solidFill>
              </a:rPr>
              <a:t>Class</a:t>
            </a:r>
            <a:r>
              <a:rPr lang="ru-RU" sz="2600" dirty="0">
                <a:solidFill>
                  <a:srgbClr val="1F2C32"/>
                </a:solidFill>
              </a:rPr>
              <a:t>»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600" dirty="0">
                <a:solidFill>
                  <a:srgbClr val="1F2C32"/>
                </a:solidFill>
              </a:rPr>
              <a:t>Внешнее обучение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600" dirty="0" smtClean="0">
                <a:solidFill>
                  <a:srgbClr val="1F2C32"/>
                </a:solidFill>
              </a:rPr>
              <a:t>Возможность</a:t>
            </a:r>
            <a:r>
              <a:rPr lang="en-US" sz="2600" dirty="0" smtClean="0">
                <a:solidFill>
                  <a:srgbClr val="1F2C32"/>
                </a:solidFill>
              </a:rPr>
              <a:t> </a:t>
            </a:r>
            <a:r>
              <a:rPr lang="ru-RU" sz="2600" dirty="0" smtClean="0">
                <a:solidFill>
                  <a:srgbClr val="1F2C32"/>
                </a:solidFill>
              </a:rPr>
              <a:t>стать </a:t>
            </a:r>
            <a:r>
              <a:rPr lang="ru-RU" sz="2600" dirty="0">
                <a:solidFill>
                  <a:srgbClr val="1F2C32"/>
                </a:solidFill>
              </a:rPr>
              <a:t>тренером!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ru-RU" sz="2600" dirty="0" smtClean="0">
                <a:solidFill>
                  <a:srgbClr val="1F2C32"/>
                </a:solidFill>
              </a:rPr>
              <a:t>Наличие обширной </a:t>
            </a:r>
            <a:r>
              <a:rPr lang="ru-RU" sz="2600" dirty="0" smtClean="0">
                <a:solidFill>
                  <a:srgbClr val="1F2C32"/>
                </a:solidFill>
                <a:hlinkClick r:id="rId4"/>
              </a:rPr>
              <a:t>библиотеки</a:t>
            </a:r>
            <a:endParaRPr lang="ru-RU" sz="2600" dirty="0">
              <a:solidFill>
                <a:srgbClr val="1F2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0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/>
          <p:cNvSpPr txBox="1">
            <a:spLocks/>
          </p:cNvSpPr>
          <p:nvPr/>
        </p:nvSpPr>
        <p:spPr>
          <a:xfrm>
            <a:off x="264196" y="3674982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6000" b="1" dirty="0">
                <a:solidFill>
                  <a:schemeClr val="tx2">
                    <a:lumMod val="20000"/>
                    <a:lumOff val="80000"/>
                    <a:alpha val="70000"/>
                  </a:schemeClr>
                </a:solidFill>
              </a:rPr>
              <a:t>2</a:t>
            </a:r>
          </a:p>
        </p:txBody>
      </p:sp>
      <p:sp>
        <p:nvSpPr>
          <p:cNvPr id="5" name="Текст 3"/>
          <p:cNvSpPr txBox="1">
            <a:spLocks/>
          </p:cNvSpPr>
          <p:nvPr/>
        </p:nvSpPr>
        <p:spPr>
          <a:xfrm>
            <a:off x="264196" y="2698412"/>
            <a:ext cx="564589" cy="626863"/>
          </a:xfrm>
          <a:prstGeom prst="rect">
            <a:avLst/>
          </a:prstGeom>
        </p:spPr>
        <p:txBody>
          <a:bodyPr vert="horz" lIns="99060" tIns="49530" rIns="99060" bIns="4953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sz="6000" b="1" dirty="0">
                <a:solidFill>
                  <a:schemeClr val="tx2">
                    <a:lumMod val="20000"/>
                    <a:lumOff val="80000"/>
                    <a:alpha val="70000"/>
                  </a:schemeClr>
                </a:solidFill>
              </a:rPr>
              <a:t>1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ОЦЕНКА ПЕРСОНАЛА</a:t>
            </a:r>
            <a:endParaRPr lang="ru-RU" dirty="0"/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446933" y="1341438"/>
            <a:ext cx="9296836" cy="4392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ru-RU" sz="2300" b="1" dirty="0" smtClean="0">
                <a:solidFill>
                  <a:srgbClr val="1F2C32"/>
                </a:solidFill>
              </a:rPr>
              <a:t>Задачи: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ru-RU" sz="1000" b="1" dirty="0">
              <a:solidFill>
                <a:srgbClr val="1F2C32"/>
              </a:solidFill>
            </a:endParaRPr>
          </a:p>
          <a:p>
            <a:pPr lvl="0">
              <a:lnSpc>
                <a:spcPct val="100000"/>
              </a:lnSpc>
            </a:pPr>
            <a:r>
              <a:rPr lang="ru-RU" sz="2200" dirty="0" smtClean="0"/>
              <a:t>Актуализация </a:t>
            </a:r>
            <a:r>
              <a:rPr lang="ru-RU" sz="2200" dirty="0"/>
              <a:t>окладов и должностей </a:t>
            </a:r>
            <a:r>
              <a:rPr lang="ru-RU" sz="2200" dirty="0" smtClean="0"/>
              <a:t>сотрудников</a:t>
            </a:r>
            <a:endParaRPr lang="en-US" sz="2200" dirty="0" smtClean="0"/>
          </a:p>
          <a:p>
            <a:pPr lvl="0">
              <a:lnSpc>
                <a:spcPct val="100000"/>
              </a:lnSpc>
            </a:pPr>
            <a:endParaRPr lang="ru-RU" sz="2200" dirty="0"/>
          </a:p>
          <a:p>
            <a:pPr lvl="0">
              <a:lnSpc>
                <a:spcPct val="100000"/>
              </a:lnSpc>
            </a:pPr>
            <a:r>
              <a:rPr lang="ru-RU" sz="2200" dirty="0"/>
              <a:t>Планирование профессионального развития </a:t>
            </a:r>
            <a:r>
              <a:rPr lang="ru-RU" sz="2200" dirty="0" smtClean="0"/>
              <a:t>сотрудника</a:t>
            </a:r>
            <a:endParaRPr lang="en-US" sz="2200" dirty="0" smtClean="0"/>
          </a:p>
          <a:p>
            <a:pPr lvl="0">
              <a:lnSpc>
                <a:spcPct val="100000"/>
              </a:lnSpc>
            </a:pPr>
            <a:endParaRPr lang="ru-RU" sz="2200" dirty="0"/>
          </a:p>
          <a:p>
            <a:pPr>
              <a:lnSpc>
                <a:spcPct val="100000"/>
              </a:lnSpc>
            </a:pPr>
            <a:r>
              <a:rPr lang="ru-RU" sz="2200" dirty="0"/>
              <a:t>2 раза в год: весна, осень. </a:t>
            </a:r>
            <a:endParaRPr lang="ru-RU" sz="2200" dirty="0">
              <a:solidFill>
                <a:srgbClr val="1F2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3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Изображение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6034" y="62780"/>
            <a:ext cx="3893664" cy="679522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ИНДИВИДУАЛЬНЫЙ ПЛАН РАЗВИТИЯ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60388" y="1341438"/>
            <a:ext cx="678477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A6F77"/>
                </a:solidFill>
                <a:latin typeface="Verdana" charset="0"/>
                <a:ea typeface="Verdana" charset="0"/>
                <a:cs typeface="Verdana" charset="0"/>
              </a:rPr>
              <a:t>1</a:t>
            </a:r>
            <a:endParaRPr lang="ru-RU" sz="1800" b="1" dirty="0">
              <a:solidFill>
                <a:srgbClr val="6A6F7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297857" y="1341438"/>
            <a:ext cx="3691656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5"/>
            <a:r>
              <a:rPr lang="ru-RU" sz="1400" dirty="0" smtClean="0">
                <a:solidFill>
                  <a:srgbClr val="000E15"/>
                </a:solidFill>
              </a:rPr>
              <a:t>Обращение к специалисту </a:t>
            </a:r>
            <a:endParaRPr lang="en-US" sz="1400" dirty="0" smtClean="0">
              <a:solidFill>
                <a:srgbClr val="000E15"/>
              </a:solidFill>
            </a:endParaRPr>
          </a:p>
          <a:p>
            <a:pPr marL="47625"/>
            <a:r>
              <a:rPr lang="ru-RU" sz="1400" dirty="0" smtClean="0">
                <a:solidFill>
                  <a:srgbClr val="000E15"/>
                </a:solidFill>
              </a:rPr>
              <a:t>по развитию (</a:t>
            </a:r>
            <a:r>
              <a:rPr lang="en-US" sz="1400" dirty="0" smtClean="0">
                <a:solidFill>
                  <a:srgbClr val="000E15"/>
                </a:solidFill>
              </a:rPr>
              <a:t>HR</a:t>
            </a:r>
            <a:r>
              <a:rPr lang="ru-RU" sz="1400" dirty="0" smtClean="0">
                <a:solidFill>
                  <a:srgbClr val="000E15"/>
                </a:solidFill>
              </a:rPr>
              <a:t>)</a:t>
            </a:r>
            <a:endParaRPr lang="ru-RU" sz="1400" dirty="0">
              <a:solidFill>
                <a:srgbClr val="000E15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0388" y="2098522"/>
            <a:ext cx="678477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A6F77"/>
                </a:solidFill>
                <a:latin typeface="Verdana" charset="0"/>
                <a:ea typeface="Verdana" charset="0"/>
                <a:cs typeface="Verdana" charset="0"/>
              </a:rPr>
              <a:t>2</a:t>
            </a:r>
            <a:endParaRPr lang="ru-RU" sz="1800" b="1" dirty="0">
              <a:solidFill>
                <a:srgbClr val="6A6F7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297856" y="2098522"/>
            <a:ext cx="4198375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5"/>
            <a:r>
              <a:rPr lang="ru-RU" sz="1400" dirty="0" smtClean="0">
                <a:solidFill>
                  <a:srgbClr val="000E15"/>
                </a:solidFill>
              </a:rPr>
              <a:t>Выбор наставника</a:t>
            </a:r>
            <a:endParaRPr lang="ru-RU" sz="1400" dirty="0">
              <a:solidFill>
                <a:srgbClr val="000E15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560388" y="2845774"/>
            <a:ext cx="678477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A6F77"/>
                </a:solidFill>
                <a:latin typeface="Verdana" charset="0"/>
                <a:ea typeface="Verdana" charset="0"/>
                <a:cs typeface="Verdana" charset="0"/>
              </a:rPr>
              <a:t>3</a:t>
            </a:r>
            <a:endParaRPr lang="ru-RU" sz="1800" b="1" dirty="0">
              <a:solidFill>
                <a:srgbClr val="6A6F7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1297856" y="2845774"/>
            <a:ext cx="4748983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5"/>
            <a:r>
              <a:rPr lang="ru-RU" sz="1400" dirty="0" smtClean="0">
                <a:solidFill>
                  <a:srgbClr val="000E15"/>
                </a:solidFill>
              </a:rPr>
              <a:t>Заполнение корпоративного шаблона плана развития</a:t>
            </a:r>
            <a:endParaRPr lang="ru-RU" sz="1400" dirty="0">
              <a:solidFill>
                <a:srgbClr val="000E15"/>
              </a:solidFill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4644166" y="1335304"/>
            <a:ext cx="690695" cy="690695"/>
          </a:xfrm>
          <a:prstGeom prst="ellipse">
            <a:avLst/>
          </a:prstGeom>
          <a:solidFill>
            <a:srgbClr val="E7E9ED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E15"/>
              </a:solidFill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5204605" y="2092388"/>
            <a:ext cx="690695" cy="690695"/>
          </a:xfrm>
          <a:prstGeom prst="ellipse">
            <a:avLst/>
          </a:prstGeom>
          <a:solidFill>
            <a:srgbClr val="E7E9ED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E15"/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5711323" y="2839640"/>
            <a:ext cx="690695" cy="690695"/>
          </a:xfrm>
          <a:prstGeom prst="ellipse">
            <a:avLst/>
          </a:prstGeom>
          <a:solidFill>
            <a:srgbClr val="E7E9ED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E15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60388" y="3593026"/>
            <a:ext cx="678477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A6F77"/>
                </a:solidFill>
                <a:latin typeface="Verdana" charset="0"/>
                <a:ea typeface="Verdana" charset="0"/>
                <a:cs typeface="Verdana" charset="0"/>
              </a:rPr>
              <a:t>4</a:t>
            </a:r>
            <a:endParaRPr lang="ru-RU" sz="1800" b="1" dirty="0">
              <a:solidFill>
                <a:srgbClr val="6A6F7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297857" y="3593026"/>
            <a:ext cx="3691656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smtClean="0">
                <a:solidFill>
                  <a:srgbClr val="000E15"/>
                </a:solidFill>
              </a:rPr>
              <a:t>Совместная работа над планом </a:t>
            </a:r>
          </a:p>
          <a:p>
            <a:r>
              <a:rPr lang="ru-RU" sz="1400" dirty="0" smtClean="0">
                <a:solidFill>
                  <a:srgbClr val="000E15"/>
                </a:solidFill>
              </a:rPr>
              <a:t>развития с наставником</a:t>
            </a:r>
            <a:endParaRPr lang="ru-RU" sz="1400" dirty="0">
              <a:solidFill>
                <a:srgbClr val="000E15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560388" y="4340278"/>
            <a:ext cx="678477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A6F77"/>
                </a:solidFill>
                <a:latin typeface="Verdana" charset="0"/>
                <a:ea typeface="Verdana" charset="0"/>
                <a:cs typeface="Verdana" charset="0"/>
              </a:rPr>
              <a:t>5</a:t>
            </a:r>
            <a:endParaRPr lang="ru-RU" sz="1800" b="1" dirty="0">
              <a:solidFill>
                <a:srgbClr val="6A6F7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297856" y="4340278"/>
            <a:ext cx="4198375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625"/>
            <a:r>
              <a:rPr lang="ru-RU" sz="1400" dirty="0" smtClean="0">
                <a:solidFill>
                  <a:srgbClr val="000E15"/>
                </a:solidFill>
              </a:rPr>
              <a:t>Реализация плана развития</a:t>
            </a:r>
            <a:endParaRPr lang="ru-RU" sz="1400" dirty="0">
              <a:solidFill>
                <a:srgbClr val="000E15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560388" y="5087530"/>
            <a:ext cx="678477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b="1" dirty="0" smtClean="0">
                <a:solidFill>
                  <a:srgbClr val="6A6F77"/>
                </a:solidFill>
                <a:latin typeface="Verdana" charset="0"/>
                <a:ea typeface="Verdana" charset="0"/>
                <a:cs typeface="Verdana" charset="0"/>
              </a:rPr>
              <a:t>6</a:t>
            </a:r>
            <a:endParaRPr lang="ru-RU" sz="1800" b="1" dirty="0">
              <a:solidFill>
                <a:srgbClr val="6A6F77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297856" y="5087530"/>
            <a:ext cx="4748983" cy="678477"/>
          </a:xfrm>
          <a:prstGeom prst="rect">
            <a:avLst/>
          </a:prstGeom>
          <a:solidFill>
            <a:srgbClr val="E7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 smtClean="0">
                <a:solidFill>
                  <a:srgbClr val="000E15"/>
                </a:solidFill>
              </a:rPr>
              <a:t>Обратная связь наставника по результатам развития</a:t>
            </a:r>
          </a:p>
          <a:p>
            <a:r>
              <a:rPr lang="ru-RU" sz="1400" dirty="0" smtClean="0">
                <a:solidFill>
                  <a:srgbClr val="000E15"/>
                </a:solidFill>
              </a:rPr>
              <a:t>Актуализация плана развития</a:t>
            </a:r>
            <a:endParaRPr lang="ru-RU" sz="1400" dirty="0">
              <a:solidFill>
                <a:srgbClr val="000E15"/>
              </a:solidFill>
            </a:endParaRPr>
          </a:p>
        </p:txBody>
      </p:sp>
      <p:sp>
        <p:nvSpPr>
          <p:cNvPr id="29" name="Овал 28"/>
          <p:cNvSpPr/>
          <p:nvPr/>
        </p:nvSpPr>
        <p:spPr>
          <a:xfrm>
            <a:off x="4644166" y="3586892"/>
            <a:ext cx="690695" cy="690695"/>
          </a:xfrm>
          <a:prstGeom prst="ellipse">
            <a:avLst/>
          </a:prstGeom>
          <a:solidFill>
            <a:srgbClr val="E7E9ED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E15"/>
              </a:solidFill>
            </a:endParaRPr>
          </a:p>
        </p:txBody>
      </p:sp>
      <p:sp>
        <p:nvSpPr>
          <p:cNvPr id="30" name="Овал 29"/>
          <p:cNvSpPr/>
          <p:nvPr/>
        </p:nvSpPr>
        <p:spPr>
          <a:xfrm>
            <a:off x="5204605" y="4334144"/>
            <a:ext cx="690695" cy="690695"/>
          </a:xfrm>
          <a:prstGeom prst="ellipse">
            <a:avLst/>
          </a:prstGeom>
          <a:solidFill>
            <a:srgbClr val="E7E9ED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E15"/>
              </a:solidFill>
            </a:endParaRPr>
          </a:p>
        </p:txBody>
      </p:sp>
      <p:sp>
        <p:nvSpPr>
          <p:cNvPr id="31" name="Овал 30"/>
          <p:cNvSpPr/>
          <p:nvPr/>
        </p:nvSpPr>
        <p:spPr>
          <a:xfrm>
            <a:off x="5711323" y="5081396"/>
            <a:ext cx="690695" cy="690695"/>
          </a:xfrm>
          <a:prstGeom prst="ellipse">
            <a:avLst/>
          </a:prstGeom>
          <a:solidFill>
            <a:srgbClr val="E7E9ED"/>
          </a:solidFill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000E15"/>
              </a:solidFill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3823" y="5226356"/>
            <a:ext cx="425693" cy="400774"/>
          </a:xfrm>
          <a:prstGeom prst="rect">
            <a:avLst/>
          </a:prstGeom>
        </p:spPr>
      </p:pic>
      <p:pic>
        <p:nvPicPr>
          <p:cNvPr id="36" name="Рисунок 35"/>
          <p:cNvPicPr>
            <a:picLocks noChangeAspect="1"/>
          </p:cNvPicPr>
          <p:nvPr/>
        </p:nvPicPr>
        <p:blipFill>
          <a:blip r:embed="rId6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2627" y="2214839"/>
            <a:ext cx="234650" cy="425693"/>
          </a:xfrm>
          <a:prstGeom prst="rect">
            <a:avLst/>
          </a:prstGeom>
        </p:spPr>
      </p:pic>
      <p:pic>
        <p:nvPicPr>
          <p:cNvPr id="37" name="Рисунок 36"/>
          <p:cNvPicPr>
            <a:picLocks noChangeAspect="1"/>
          </p:cNvPicPr>
          <p:nvPr/>
        </p:nvPicPr>
        <p:blipFill>
          <a:blip r:embed="rId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489" y="1457972"/>
            <a:ext cx="321866" cy="425693"/>
          </a:xfrm>
          <a:prstGeom prst="rect">
            <a:avLst/>
          </a:prstGeom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10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1291" y="3047121"/>
            <a:ext cx="290755" cy="290755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1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8912" y="3740279"/>
            <a:ext cx="425693" cy="37170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1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961" y="4519575"/>
            <a:ext cx="219981" cy="31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9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ИНФОРМАЦИОННЫЕ РЕСУРСЫ</a:t>
            </a:r>
            <a:endParaRPr lang="ru-RU" dirty="0"/>
          </a:p>
        </p:txBody>
      </p:sp>
      <p:sp>
        <p:nvSpPr>
          <p:cNvPr id="4" name="Текст 3"/>
          <p:cNvSpPr txBox="1">
            <a:spLocks/>
          </p:cNvSpPr>
          <p:nvPr/>
        </p:nvSpPr>
        <p:spPr>
          <a:xfrm>
            <a:off x="446932" y="1341437"/>
            <a:ext cx="9060862" cy="48126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90570" rtl="0" eaLnBrk="1" latinLnBrk="0" hangingPunct="1">
              <a:lnSpc>
                <a:spcPct val="90000"/>
              </a:lnSpc>
              <a:spcBef>
                <a:spcPts val="1083"/>
              </a:spcBef>
              <a:buFont typeface="Arial"/>
              <a:buNone/>
              <a:defRPr sz="1517" b="0" i="0" kern="120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  <a:lvl2pPr marL="495285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60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2pPr>
            <a:lvl3pPr marL="990570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2167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3pPr>
            <a:lvl4pPr marL="1485854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4pPr>
            <a:lvl5pPr marL="1981139" indent="0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None/>
              <a:defRPr sz="1950" b="0" i="0" kern="120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5pPr>
            <a:lvl6pPr marL="272406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9351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14636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09920" indent="-247642" algn="l" defTabSz="990570" rtl="0" eaLnBrk="1" latinLnBrk="0" hangingPunct="1">
              <a:lnSpc>
                <a:spcPct val="90000"/>
              </a:lnSpc>
              <a:spcBef>
                <a:spcPts val="542"/>
              </a:spcBef>
              <a:buFont typeface="Arial"/>
              <a:buChar char="•"/>
              <a:defRPr sz="1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300" dirty="0" smtClean="0">
                <a:solidFill>
                  <a:srgbClr val="1F2C32"/>
                </a:solidFill>
              </a:rPr>
              <a:t>Корпоративная </a:t>
            </a:r>
            <a:r>
              <a:rPr lang="en-US" sz="2300" dirty="0">
                <a:solidFill>
                  <a:srgbClr val="1F2C32"/>
                </a:solidFill>
              </a:rPr>
              <a:t>почта</a:t>
            </a:r>
            <a:r>
              <a:rPr lang="ru-RU" sz="2300" dirty="0">
                <a:solidFill>
                  <a:srgbClr val="1F2C32"/>
                </a:solidFill>
              </a:rPr>
              <a:t>, </a:t>
            </a:r>
            <a:endParaRPr lang="en-US" sz="2300" dirty="0" smtClean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2300" dirty="0" smtClean="0">
                <a:solidFill>
                  <a:srgbClr val="1F2C32"/>
                </a:solidFill>
              </a:rPr>
              <a:t>а </a:t>
            </a:r>
            <a:r>
              <a:rPr lang="ru-RU" sz="2300" dirty="0">
                <a:solidFill>
                  <a:srgbClr val="1F2C32"/>
                </a:solidFill>
              </a:rPr>
              <a:t>также ящик для внутренней </a:t>
            </a:r>
            <a:endParaRPr lang="en-US" sz="2300" dirty="0" smtClean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2300" dirty="0" smtClean="0">
                <a:solidFill>
                  <a:srgbClr val="1F2C32"/>
                </a:solidFill>
              </a:rPr>
              <a:t>переписки </a:t>
            </a:r>
            <a:r>
              <a:rPr lang="en-US" sz="2300" b="1" dirty="0">
                <a:solidFill>
                  <a:srgbClr val="1F2C32"/>
                </a:solidFill>
              </a:rPr>
              <a:t>@</a:t>
            </a:r>
            <a:r>
              <a:rPr lang="en-US" sz="2300" b="1" dirty="0" smtClean="0">
                <a:solidFill>
                  <a:srgbClr val="1F2C32"/>
                </a:solidFill>
              </a:rPr>
              <a:t>phoenixit.ru</a:t>
            </a:r>
            <a:endParaRPr lang="ru-RU" sz="2300" b="1" dirty="0" smtClean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endParaRPr lang="ru-RU" sz="2300" dirty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300" dirty="0" err="1">
                <a:solidFill>
                  <a:srgbClr val="1F2C32"/>
                </a:solidFill>
              </a:rPr>
              <a:t>Внутренний</a:t>
            </a:r>
            <a:r>
              <a:rPr lang="en-US" sz="2300" dirty="0">
                <a:solidFill>
                  <a:srgbClr val="1F2C32"/>
                </a:solidFill>
              </a:rPr>
              <a:t> </a:t>
            </a:r>
            <a:r>
              <a:rPr lang="en-US" sz="2300" dirty="0" err="1">
                <a:solidFill>
                  <a:srgbClr val="1F2C32"/>
                </a:solidFill>
              </a:rPr>
              <a:t>сайт</a:t>
            </a:r>
            <a:r>
              <a:rPr lang="en-US" sz="2300" dirty="0">
                <a:solidFill>
                  <a:srgbClr val="1F2C32"/>
                </a:solidFill>
              </a:rPr>
              <a:t> </a:t>
            </a:r>
            <a:r>
              <a:rPr lang="ru-RU" sz="2300" dirty="0">
                <a:solidFill>
                  <a:srgbClr val="1F2C32"/>
                </a:solidFill>
              </a:rPr>
              <a:t>«</a:t>
            </a:r>
            <a:r>
              <a:rPr lang="ru-RU" sz="2300" dirty="0" err="1">
                <a:solidFill>
                  <a:srgbClr val="1F2C32"/>
                </a:solidFill>
              </a:rPr>
              <a:t>Интранет</a:t>
            </a:r>
            <a:r>
              <a:rPr lang="ru-RU" sz="2300" dirty="0" smtClean="0">
                <a:solidFill>
                  <a:srgbClr val="1F2C32"/>
                </a:solidFill>
              </a:rPr>
              <a:t>»</a:t>
            </a:r>
          </a:p>
          <a:p>
            <a:pPr>
              <a:spcBef>
                <a:spcPts val="1200"/>
              </a:spcBef>
            </a:pPr>
            <a:endParaRPr lang="ru-RU" sz="2300" dirty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r>
              <a:rPr lang="ru-RU" sz="2300" dirty="0" smtClean="0">
                <a:solidFill>
                  <a:srgbClr val="1F2C32"/>
                </a:solidFill>
              </a:rPr>
              <a:t>Единый </a:t>
            </a:r>
            <a:r>
              <a:rPr lang="ru-RU" sz="2300" dirty="0">
                <a:solidFill>
                  <a:srgbClr val="1F2C32"/>
                </a:solidFill>
              </a:rPr>
              <a:t>каталог </a:t>
            </a:r>
            <a:r>
              <a:rPr lang="ru-RU" sz="2300" dirty="0" smtClean="0">
                <a:solidFill>
                  <a:srgbClr val="1F2C32"/>
                </a:solidFill>
              </a:rPr>
              <a:t>сервисов</a:t>
            </a:r>
            <a:endParaRPr lang="en-US" sz="2300" dirty="0" smtClean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endParaRPr lang="en-US" sz="2300" dirty="0">
              <a:solidFill>
                <a:srgbClr val="1F2C32"/>
              </a:solidFill>
            </a:endParaRPr>
          </a:p>
          <a:p>
            <a:pPr>
              <a:spcBef>
                <a:spcPts val="1200"/>
              </a:spcBef>
            </a:pPr>
            <a:r>
              <a:rPr lang="en-US" sz="2300" dirty="0" smtClean="0">
                <a:solidFill>
                  <a:srgbClr val="1F2C32"/>
                </a:solidFill>
              </a:rPr>
              <a:t>Telegram</a:t>
            </a:r>
            <a:r>
              <a:rPr lang="ru-RU" sz="2300" dirty="0" smtClean="0">
                <a:solidFill>
                  <a:srgbClr val="1F2C32"/>
                </a:solidFill>
              </a:rPr>
              <a:t>-канал «Голос Лиги»,</a:t>
            </a:r>
          </a:p>
          <a:p>
            <a:pPr>
              <a:spcBef>
                <a:spcPts val="1200"/>
              </a:spcBef>
            </a:pPr>
            <a:r>
              <a:rPr lang="ru-RU" sz="2300" dirty="0" smtClean="0">
                <a:solidFill>
                  <a:srgbClr val="1F2C32"/>
                </a:solidFill>
              </a:rPr>
              <a:t>а также </a:t>
            </a:r>
            <a:r>
              <a:rPr lang="ru-RU" sz="2300" dirty="0" err="1" smtClean="0">
                <a:solidFill>
                  <a:srgbClr val="1F2C32"/>
                </a:solidFill>
              </a:rPr>
              <a:t>ЛигаБот</a:t>
            </a:r>
            <a:r>
              <a:rPr lang="en-US" sz="2300" dirty="0" smtClean="0">
                <a:solidFill>
                  <a:srgbClr val="1F2C32"/>
                </a:solidFill>
              </a:rPr>
              <a:t> </a:t>
            </a:r>
            <a:r>
              <a:rPr lang="ru-RU" sz="2300" dirty="0">
                <a:solidFill>
                  <a:srgbClr val="1F2C32"/>
                </a:solidFill>
              </a:rPr>
              <a:t/>
            </a:r>
            <a:br>
              <a:rPr lang="ru-RU" sz="2300" dirty="0">
                <a:solidFill>
                  <a:srgbClr val="1F2C32"/>
                </a:solidFill>
              </a:rPr>
            </a:br>
            <a:endParaRPr lang="ru-RU" sz="2300" dirty="0">
              <a:solidFill>
                <a:srgbClr val="1F2C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8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ctrTitle"/>
          </p:nvPr>
        </p:nvSpPr>
        <p:spPr>
          <a:xfrm>
            <a:off x="446933" y="441809"/>
            <a:ext cx="8951067" cy="461433"/>
          </a:xfrm>
        </p:spPr>
        <p:txBody>
          <a:bodyPr/>
          <a:lstStyle/>
          <a:p>
            <a:r>
              <a:rPr lang="ru-RU" sz="2170" b="1" dirty="0"/>
              <a:t>НАША </a:t>
            </a:r>
            <a:r>
              <a:rPr lang="ru-RU" sz="2170" b="1" dirty="0" smtClean="0"/>
              <a:t>ЦЕЛЬ</a:t>
            </a:r>
            <a:endParaRPr lang="ru-RU" sz="2170" b="1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46933" y="816569"/>
            <a:ext cx="8038306" cy="3156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ts val="4000"/>
              </a:lnSpc>
              <a:spcBef>
                <a:spcPts val="600"/>
              </a:spcBef>
            </a:pPr>
            <a:r>
              <a:rPr lang="ru-RU" sz="2600" dirty="0" smtClean="0">
                <a:solidFill>
                  <a:srgbClr val="133A51"/>
                </a:solidFill>
              </a:rPr>
              <a:t>Привлекая </a:t>
            </a:r>
            <a:r>
              <a:rPr lang="ru-RU" sz="2600" dirty="0">
                <a:solidFill>
                  <a:srgbClr val="133A51"/>
                </a:solidFill>
              </a:rPr>
              <a:t>новых и лучших игроков рынка, создать глобальный центр компетенций цифровых технологий, который объединит самые </a:t>
            </a:r>
            <a:r>
              <a:rPr lang="ru-RU" sz="2600">
                <a:solidFill>
                  <a:srgbClr val="133A51"/>
                </a:solidFill>
              </a:rPr>
              <a:t>талантливые </a:t>
            </a:r>
            <a:r>
              <a:rPr lang="ru-RU" sz="2600" smtClean="0">
                <a:solidFill>
                  <a:srgbClr val="133A51"/>
                </a:solidFill>
              </a:rPr>
              <a:t>команды</a:t>
            </a:r>
            <a:r>
              <a:rPr lang="ru-RU" sz="2600" dirty="0" smtClean="0">
                <a:solidFill>
                  <a:srgbClr val="133A51"/>
                </a:solidFill>
              </a:rPr>
              <a:t>.</a:t>
            </a:r>
            <a:endParaRPr lang="ru-RU" sz="2600" b="1" dirty="0">
              <a:solidFill>
                <a:srgbClr val="133A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ctrTitle"/>
          </p:nvPr>
        </p:nvSpPr>
        <p:spPr>
          <a:xfrm>
            <a:off x="960471" y="2325479"/>
            <a:ext cx="6206482" cy="2321344"/>
          </a:xfrm>
        </p:spPr>
        <p:txBody>
          <a:bodyPr anchor="ctr">
            <a:normAutofit fontScale="90000"/>
          </a:bodyPr>
          <a:lstStyle/>
          <a:p>
            <a:r>
              <a:rPr lang="ru-RU" cap="none" dirty="0" smtClean="0"/>
              <a:t>Мы создаем цифровую экономику страны вместе с вами! </a:t>
            </a:r>
            <a:endParaRPr lang="ru-RU" cap="none" dirty="0"/>
          </a:p>
        </p:txBody>
      </p:sp>
    </p:spTree>
    <p:extLst>
      <p:ext uri="{BB962C8B-B14F-4D97-AF65-F5344CB8AC3E}">
        <p14:creationId xmlns:p14="http://schemas.microsoft.com/office/powerpoint/2010/main" val="165747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19463" y="2104708"/>
            <a:ext cx="6206482" cy="1371610"/>
          </a:xfrm>
        </p:spPr>
        <p:txBody>
          <a:bodyPr/>
          <a:lstStyle/>
          <a:p>
            <a:r>
              <a:rPr lang="ru-RU" b="1" dirty="0" smtClean="0"/>
              <a:t>Добро </a:t>
            </a:r>
            <a:br>
              <a:rPr lang="ru-RU" b="1" dirty="0" smtClean="0"/>
            </a:br>
            <a:r>
              <a:rPr lang="ru-RU" b="1" dirty="0" smtClean="0"/>
              <a:t>пожаловать!</a:t>
            </a:r>
            <a:endParaRPr lang="ru-RU" b="1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1019462" y="3636089"/>
            <a:ext cx="8517827" cy="1371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rgbClr val="292835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/>
              <a:t>#</a:t>
            </a:r>
            <a:r>
              <a:rPr lang="ru-RU" sz="2000" dirty="0" err="1" smtClean="0"/>
              <a:t>ЛигаЦифровойЭкономики</a:t>
            </a:r>
            <a:endParaRPr lang="ru-RU" sz="2000" dirty="0" smtClean="0"/>
          </a:p>
          <a:p>
            <a:pPr>
              <a:lnSpc>
                <a:spcPct val="150000"/>
              </a:lnSpc>
            </a:pPr>
            <a:r>
              <a:rPr lang="en-US" sz="2000" dirty="0"/>
              <a:t>#</a:t>
            </a:r>
            <a:r>
              <a:rPr lang="ru-RU" sz="2000" dirty="0" smtClean="0"/>
              <a:t>ЯВЛИГЕ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432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ctrTitle"/>
          </p:nvPr>
        </p:nvSpPr>
        <p:spPr>
          <a:xfrm>
            <a:off x="446933" y="441809"/>
            <a:ext cx="8951067" cy="461433"/>
          </a:xfrm>
        </p:spPr>
        <p:txBody>
          <a:bodyPr/>
          <a:lstStyle/>
          <a:p>
            <a:r>
              <a:rPr lang="ru-RU" sz="2170" b="1" dirty="0"/>
              <a:t>НАША МИССИЯ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46933" y="2474666"/>
            <a:ext cx="8831334" cy="2022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z="4400" dirty="0" smtClean="0"/>
              <a:t>Развивая команды </a:t>
            </a:r>
          </a:p>
          <a:p>
            <a:r>
              <a:rPr lang="ru-RU" sz="4400" dirty="0" smtClean="0"/>
              <a:t>талантливых людей, </a:t>
            </a:r>
          </a:p>
          <a:p>
            <a:pPr>
              <a:lnSpc>
                <a:spcPct val="200000"/>
              </a:lnSpc>
            </a:pPr>
            <a:r>
              <a:rPr lang="ru-RU" sz="3200" b="1" dirty="0" smtClean="0"/>
              <a:t>мы создаем цифровой мир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63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>
            <a:spLocks noGrp="1"/>
          </p:cNvSpPr>
          <p:nvPr>
            <p:ph type="ctrTitle"/>
          </p:nvPr>
        </p:nvSpPr>
        <p:spPr>
          <a:xfrm>
            <a:off x="446933" y="441809"/>
            <a:ext cx="8951067" cy="461433"/>
          </a:xfrm>
        </p:spPr>
        <p:txBody>
          <a:bodyPr/>
          <a:lstStyle/>
          <a:p>
            <a:r>
              <a:rPr lang="ru-RU" sz="2170" b="1" dirty="0" smtClean="0"/>
              <a:t>НАШЕ КРЕДО</a:t>
            </a:r>
            <a:endParaRPr lang="ru-RU" sz="2170" b="1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446933" y="2053767"/>
            <a:ext cx="5999587" cy="2864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905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33" b="0" i="0" kern="120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ru-RU" sz="4400" dirty="0" smtClean="0"/>
              <a:t>Любить клиента как себя, </a:t>
            </a:r>
          </a:p>
          <a:p>
            <a:endParaRPr lang="ru-RU" sz="3200" dirty="0" smtClean="0"/>
          </a:p>
          <a:p>
            <a:r>
              <a:rPr lang="ru-RU" sz="3200" b="1" dirty="0" smtClean="0"/>
              <a:t>и добиваться вместе </a:t>
            </a:r>
          </a:p>
          <a:p>
            <a:r>
              <a:rPr lang="ru-RU" sz="3200" b="1" dirty="0" smtClean="0"/>
              <a:t>максимальных результатов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15155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10896" y="2560320"/>
            <a:ext cx="1847088" cy="1700784"/>
          </a:xfrm>
          <a:prstGeom prst="rect">
            <a:avLst/>
          </a:prstGeom>
          <a:solidFill>
            <a:srgbClr val="000E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00" y="2343196"/>
            <a:ext cx="5083345" cy="18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8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4179</TotalTime>
  <Words>3442</Words>
  <Application>Microsoft Office PowerPoint</Application>
  <PresentationFormat>Лист A4 (210x297 мм)</PresentationFormat>
  <Paragraphs>737</Paragraphs>
  <Slides>61</Slides>
  <Notes>61</Notes>
  <HiddenSlides>0</HiddenSlides>
  <MMClips>0</MMClip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61</vt:i4>
      </vt:variant>
    </vt:vector>
  </HeadingPairs>
  <TitlesOfParts>
    <vt:vector size="64" baseType="lpstr">
      <vt:lpstr>Специальное оформление</vt:lpstr>
      <vt:lpstr>1_Специальное оформление</vt:lpstr>
      <vt:lpstr>Тема1</vt:lpstr>
      <vt:lpstr>INDUCTION</vt:lpstr>
      <vt:lpstr>01.</vt:lpstr>
      <vt:lpstr>ДАВАЙТЕ ПОЗНАКОМИМСЯ</vt:lpstr>
      <vt:lpstr>Презентация PowerPoint</vt:lpstr>
      <vt:lpstr>МЫ – ЛИГА ЦИФРОВОЙ ЭКОНОМИКИ</vt:lpstr>
      <vt:lpstr>НАША ЦЕЛЬ</vt:lpstr>
      <vt:lpstr>НАША МИССИЯ</vt:lpstr>
      <vt:lpstr>НАШЕ КРЕДО</vt:lpstr>
      <vt:lpstr>Презентация PowerPoint</vt:lpstr>
      <vt:lpstr>ЦЕННОСТИ</vt:lpstr>
      <vt:lpstr>ЦЕННОСТИ</vt:lpstr>
      <vt:lpstr>ЦЕННОСТИ</vt:lpstr>
      <vt:lpstr>ОТРАСЛИ ПРИСУТСТВИЯ</vt:lpstr>
      <vt:lpstr>КЛЮЧЕВЫЕ ФАКТЫ</vt:lpstr>
      <vt:lpstr>УЧАСТНИКИ ЛИГИ</vt:lpstr>
      <vt:lpstr>КЛИЕНТЫ ЛИГИ</vt:lpstr>
      <vt:lpstr>ПАРТНЕРЫ ЛИГИ</vt:lpstr>
      <vt:lpstr>ГЕОГРАФИЯ</vt:lpstr>
      <vt:lpstr>СТРАТЕГИЧЕСКИЕ ЦЕЛИ</vt:lpstr>
      <vt:lpstr>ВИДЕНИЕ К 2022 ГОДУ</vt:lpstr>
      <vt:lpstr>мы помогаем клиентам стать лидерами цифровой экономики и соответствовать тенденциям технологической трансформации </vt:lpstr>
      <vt:lpstr>КЛЮЧЕВЫЕ ЛИЦА</vt:lpstr>
      <vt:lpstr>СТАРШИЕ ПАРТНЕРЫ</vt:lpstr>
      <vt:lpstr>БЛОК CRM</vt:lpstr>
      <vt:lpstr>КЛИЕНТЫ БЛОКА CRM</vt:lpstr>
      <vt:lpstr>БЛОК ERP</vt:lpstr>
      <vt:lpstr>КЛИЕНТЫ БЛОКА ERP</vt:lpstr>
      <vt:lpstr>БЛОК BI</vt:lpstr>
      <vt:lpstr>КЛИЕНТЫ БЛОКА BI</vt:lpstr>
      <vt:lpstr>БЛОК ПРИКЛАДНЫХ ПРОЕКТОВ</vt:lpstr>
      <vt:lpstr>КЛИЕНТЫ БЛОКА ПРИКЛАДНЫХ ПРОЕКТОВ</vt:lpstr>
      <vt:lpstr>БЛОК КОМПЛЕКСНОГО СЕРВИСА</vt:lpstr>
      <vt:lpstr>КЛИЕНТЫ БЛОКА КОМПЛЕКСНОГО СЕРВИСА</vt:lpstr>
      <vt:lpstr>БЛОК ИННОВАЦИОННЫХ РЕШЕНИЙ</vt:lpstr>
      <vt:lpstr>КЛИЕНТЫ БЛОКА ИННОВАЦИОННЫХ РЕШЕНИЙ</vt:lpstr>
      <vt:lpstr>БЛОК ВОСТОК</vt:lpstr>
      <vt:lpstr>ВНЕ БЛОКА</vt:lpstr>
      <vt:lpstr>СТРУКТУРА БЛОКОВ</vt:lpstr>
      <vt:lpstr>АДМИНИСТРАТИВНЫЙ БЛОК</vt:lpstr>
      <vt:lpstr>Основные Принципы  работы лиги</vt:lpstr>
      <vt:lpstr>Ты – супергерой  Лиги Цифровой Экономики</vt:lpstr>
      <vt:lpstr>СУПЕРГЕРОЮ НУЖНЫ</vt:lpstr>
      <vt:lpstr>Презентация PowerPoint</vt:lpstr>
      <vt:lpstr>Ассистенты – связующее звено по вопросам обеспечения рабочего процесса внутри практик и между сотрудниками,  а так же БэкОфисом.</vt:lpstr>
      <vt:lpstr>В конце недели заполните Timesheet!</vt:lpstr>
      <vt:lpstr>Презентация PowerPoint</vt:lpstr>
      <vt:lpstr>02.</vt:lpstr>
      <vt:lpstr>ОБРАЩЕНИЕ К КОЛЛЕГАМ</vt:lpstr>
      <vt:lpstr>ДРЕСС-КОД</vt:lpstr>
      <vt:lpstr>ГРАФИК РАБОТЫ</vt:lpstr>
      <vt:lpstr>ПОДАРКИ ОТ КОМПАНИИ</vt:lpstr>
      <vt:lpstr>КОМПЕНСАЦИОННЫЙ ПАКЕТ</vt:lpstr>
      <vt:lpstr>КОРПОРАТИВНЫЙ СПОРТ</vt:lpstr>
      <vt:lpstr>ВНУТРЕННИЙ РЕСУРС ИНТРАНЕТ</vt:lpstr>
      <vt:lpstr>03.</vt:lpstr>
      <vt:lpstr>ОБУЧЕНИЕ</vt:lpstr>
      <vt:lpstr>ОЦЕНКА ПЕРСОНАЛА</vt:lpstr>
      <vt:lpstr>ИНДИВИДУАЛЬНЫЙ ПЛАН РАЗВИТИЯ</vt:lpstr>
      <vt:lpstr>ИНФОРМАЦИОННЫЕ РЕСУРСЫ</vt:lpstr>
      <vt:lpstr>Мы создаем цифровую экономику страны вместе с вами! </vt:lpstr>
      <vt:lpstr>Добро  пожаловать!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Николишин Николай Дмитриевич</dc:creator>
  <cp:lastModifiedBy>Капитонова Ангелина Алексеевна</cp:lastModifiedBy>
  <cp:revision>430</cp:revision>
  <cp:lastPrinted>2017-08-01T16:25:28Z</cp:lastPrinted>
  <dcterms:created xsi:type="dcterms:W3CDTF">2017-01-09T10:54:16Z</dcterms:created>
  <dcterms:modified xsi:type="dcterms:W3CDTF">2018-01-17T17:39:30Z</dcterms:modified>
</cp:coreProperties>
</file>